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4"/>
  </p:sldMasterIdLst>
  <p:notesMasterIdLst>
    <p:notesMasterId r:id="rId61"/>
  </p:notesMasterIdLst>
  <p:handoutMasterIdLst>
    <p:handoutMasterId r:id="rId62"/>
  </p:handoutMasterIdLst>
  <p:sldIdLst>
    <p:sldId id="290" r:id="rId5"/>
    <p:sldId id="431" r:id="rId6"/>
    <p:sldId id="293" r:id="rId7"/>
    <p:sldId id="346" r:id="rId8"/>
    <p:sldId id="348" r:id="rId9"/>
    <p:sldId id="347" r:id="rId10"/>
    <p:sldId id="314" r:id="rId11"/>
    <p:sldId id="379" r:id="rId12"/>
    <p:sldId id="433" r:id="rId13"/>
    <p:sldId id="432" r:id="rId14"/>
    <p:sldId id="381" r:id="rId15"/>
    <p:sldId id="382" r:id="rId16"/>
    <p:sldId id="297" r:id="rId17"/>
    <p:sldId id="317" r:id="rId18"/>
    <p:sldId id="306" r:id="rId19"/>
    <p:sldId id="323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9" r:id="rId30"/>
    <p:sldId id="400" r:id="rId31"/>
    <p:sldId id="398" r:id="rId32"/>
    <p:sldId id="434" r:id="rId33"/>
    <p:sldId id="435" r:id="rId34"/>
    <p:sldId id="436" r:id="rId35"/>
    <p:sldId id="437" r:id="rId36"/>
    <p:sldId id="438" r:id="rId37"/>
    <p:sldId id="439" r:id="rId38"/>
    <p:sldId id="440" r:id="rId39"/>
    <p:sldId id="441" r:id="rId40"/>
    <p:sldId id="442" r:id="rId41"/>
    <p:sldId id="429" r:id="rId42"/>
    <p:sldId id="430" r:id="rId43"/>
    <p:sldId id="417" r:id="rId44"/>
    <p:sldId id="388" r:id="rId45"/>
    <p:sldId id="373" r:id="rId46"/>
    <p:sldId id="418" r:id="rId47"/>
    <p:sldId id="419" r:id="rId48"/>
    <p:sldId id="423" r:id="rId49"/>
    <p:sldId id="424" r:id="rId50"/>
    <p:sldId id="375" r:id="rId51"/>
    <p:sldId id="427" r:id="rId52"/>
    <p:sldId id="376" r:id="rId53"/>
    <p:sldId id="428" r:id="rId54"/>
    <p:sldId id="344" r:id="rId55"/>
    <p:sldId id="345" r:id="rId56"/>
    <p:sldId id="307" r:id="rId57"/>
    <p:sldId id="385" r:id="rId58"/>
    <p:sldId id="383" r:id="rId59"/>
    <p:sldId id="38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400"/>
    <a:srgbClr val="404040"/>
    <a:srgbClr val="00FFFF"/>
    <a:srgbClr val="0090A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5" autoAdjust="0"/>
    <p:restoredTop sz="94118" autoAdjust="0"/>
  </p:normalViewPr>
  <p:slideViewPr>
    <p:cSldViewPr snapToGrid="0">
      <p:cViewPr varScale="1">
        <p:scale>
          <a:sx n="56" d="100"/>
          <a:sy n="56" d="100"/>
        </p:scale>
        <p:origin x="96" y="10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7/26/2025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7/26/2025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36E5-2B01-6D13-C43E-CFF7FE1DC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9CB52-7C72-0D5E-E3F7-BA262AEE1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B9EA3C-7F7E-A1E2-CC2C-5E4D5182D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52FC0-2982-66ED-3594-CF57ADBEC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86608-CCF1-17DB-91BD-BEBA68DED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4B647D-3B82-816E-1C72-E147EBF4A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2CADF0-F944-1C2E-F92D-C4D33379E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93F5A-EB40-E0F4-64B1-4D5B038B1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897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36B75-23FD-2C30-272C-E710FD0D2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76B709-53A9-437C-F028-CA26FE2B2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66468-0694-1CB7-0CAF-79A785171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89BF58-F739-03DB-EC36-B0C13E162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1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5216E-AB14-74BA-1C4A-4CC70F781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31C8E-ACD5-DF92-54D4-F0F2CBBB7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24EB2-8CA3-D30B-3B6C-DE93ABA8D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0D0CD-B872-1594-481E-19449A752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70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66C05-E874-B164-4B96-D3C110930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5E4B5-BD9D-2A29-7F44-65AE7233F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90800-0FAD-0709-88B1-9817A44FA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1F208-C5DA-B3BC-94CF-B3848A28C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53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70ED4-E4DC-D265-3109-1B9456460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05BDF-7F35-B89B-89A4-B9270F34F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1063F-2E20-389E-F5F8-D8E714F7F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2B42E-5A7F-9465-05FC-9EA7C4B00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85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3DA56-05D5-9166-CAB0-0B6E1B093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06630F-DBEF-9FFA-5B30-156B906827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A9032-169C-2645-7269-ECC560491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8DF5C-993F-9992-D91C-A09C82200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85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73FB-D005-DE26-A838-150C87E1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7F317-8EDF-8D7F-9CFA-249D92A6C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BB0CD-A827-93B8-ECD2-F4ECD5EAD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5012C-14DE-273B-5326-7DEF178CD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73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9D8A3-A36E-B127-631B-0E933919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338CB-78D0-41E2-D7BE-562A0AC4B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DCFF6-F443-FACC-2F82-128C0826C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9A805-0029-4677-27C0-D80F0B745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890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E7857-F535-CB85-094F-64D39B30C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143124-27F7-D70B-CA19-0DBE47586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40753-8560-A271-BE92-AE24B53A3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B78FD-0D44-0742-F5F2-8AA35EF001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19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C3016-1827-B332-FD1D-50F6F53AF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69A569-F777-50EE-9F26-8A0707904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7B071D-1EF1-84D1-06D1-ADB26D41B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BC14D-B602-A3EA-72C0-13E99F2D5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90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A16CF-6D8F-674D-BC1A-54D624D64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C59092-7EF9-7AE4-1F77-DA5045786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40018-CD53-0234-E8BC-DD4B9F0BC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1691D-7079-AA60-6AF2-29CBD8980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24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F9FB5-642C-E963-A0B4-7DD6DAC3B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1F8AE6-5DB7-2314-52B9-54CD796EF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CDE14-B2CF-D2C9-5DA4-147764781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F3FBF-4D6E-F76A-072B-1FE8F90B0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44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F7993-4962-DCEE-2A2F-A75CF8CF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D6292F-F47C-9E17-381F-7F1ABC00A7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0092B7-7517-1598-1B8D-B3AE9981E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F3233-51FA-1DCC-7723-95524E894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884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C8A0D-9B3D-C9CB-2647-1600B6B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140E86-4080-867F-F528-2183F6FD4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6C604-DCEA-A983-DFAA-156555C87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147FD-DBBF-C3E8-40F5-3A74382B1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21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FCA2A-053E-7815-DCC7-CD7B11E1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4F4628-1B1C-9B02-B74C-59929E1CD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FB86C-AC6C-6635-2E78-FD7A1F376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605FA-39F7-4B60-8F94-9E6270158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3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EB327-AC9A-3EC2-6602-1F64E7B9D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18A1F-F035-3C4B-889F-CB419759F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BA194-EB78-D1F6-5BCC-C53442F9B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69EB1-F3F2-2EA4-A5DC-D8209E79E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03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EA782-246B-9397-2777-C2F698725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D64B42-F55A-0311-C359-A53A2088E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A0C56-B3BF-AC6A-84F3-65B5E135A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974B2-EFE4-AAE1-32D0-560E967E0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0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3BC35-CF0C-BE8D-B819-5508E1C66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ACE6F-FA93-74BF-9C4A-421619E95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0FE73-B056-B1A8-3A66-8BAAB52C2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02522-EFB0-666D-F62E-E21AA9984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597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FC61-8646-1CC3-0493-F05D03661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37B945-C1EB-32EC-CF87-5E98931A1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A8628-1376-691C-ACD5-44C1B7D68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B8700-CE96-54E0-BFB3-3A4AF1D51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295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64CCE-A317-A583-63C6-301D7F479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20D0C6-14D6-66A0-2757-BAC27974B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F868E-8E87-A5EB-FC13-4986F4488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95C80-E27B-51EA-17D7-BAB20D761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9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FD6A-F62C-0101-C854-41CEFD28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5252C-184C-F2BB-929E-E1AD70D9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2C643-B1FD-5568-DC6B-432CA844C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C1D9A-1366-D6C0-E008-CF067F765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21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25F6B-8F89-59E2-E627-360E34933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F9A98-C1FB-A905-0DA4-756F48271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182811-F9FF-7EB7-0A2F-16AB48374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5C778-B15D-064F-A06F-2C346627A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30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C5D7F-63DA-94BB-1A7B-AA21C577D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DD9A1C-9624-AF5F-8B42-7B50997005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62340-2462-E6D5-BE7F-C65B6ECD6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76A6C-53DE-F360-EB06-5BA9A4483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645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D20FC-C959-7E38-9345-42908B0E2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F0858-71DC-BEC6-5D37-C1001A5A8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18842-D430-B32C-27E5-C5C25FDF8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DD415-2956-FF33-F679-E06C7708DE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03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243C0-2121-CC63-B199-0E0DA7A22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E32B9-D34E-7E47-B548-D9BEA8C33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1C31B-3F96-3279-A525-C6364F4EE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101BC-1735-F3B6-4271-53F428ECB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840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AFC3B-9143-28F7-0917-1F1252F0B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11554-BB50-966B-23C8-6AD1989E9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A4FBE-72FE-D235-35F2-E93FBE4BD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4CE23-E04E-4700-27F7-F91A16601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82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2EFF4-4AC4-372D-C144-3E249A7C1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613064-4EBD-D604-2B9B-D3A260297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18484-3E14-0BCB-44EB-2571A12DB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4210A-D571-BD9A-83D8-17A0B8762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4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9EF66-69D6-0DA0-9E06-EFD21077E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84DDC-1A4B-868C-3129-817479D02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E851E4-A2DC-DFB6-01E4-0A99804DB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99F84-2501-D08E-023F-A115ABA74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49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78CDF-115E-010F-1A3E-C0542318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3FE08-16C3-2DB0-B254-8ACF97143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23A4F-E1B4-B57B-6811-C01B9F49B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4BCE7-3705-7E3E-1170-7D153F927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11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9954A-5371-C2F9-9D76-C721C0B60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7AC85-ABA8-A19F-598E-16444C69E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BA616-1587-BA57-CBBA-0455A38736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84983-B5F9-6EC1-7DC4-B194D049E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20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57B47-6AAF-2E6C-1A13-4D571A4F7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5A9109-7127-C893-547F-2825410C6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0F237-B4CC-139A-4787-D6EC1F40C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97809-A0E8-DD2E-7284-7560716D5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79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D2FA6-862D-3FF2-9342-BE3936895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4C8B2D-CD5E-23E3-BD10-52221B5DE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1952D0-DF2B-F5B5-B4F8-02F543146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A0D-EA19-2D11-B934-817EB3556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3994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FDF29-1126-C403-8F9A-7C62A907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EF498-021D-941D-AF90-3F5DE9B9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93C3CD-9E40-BB13-4835-20F5CBD8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AC301-BF89-C43B-FBED-63C43B149A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071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27EF6-38B7-0167-FD38-97779E683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7DAA2-DA2F-31D9-B7D4-02A49B52C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7D629-B3D4-888C-5DE0-5007F392CC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1E535-9E9C-23DE-0A54-FD8E312B3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070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2F344-FF56-8BF4-AF3A-3E25EAE2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90D85-E14C-7922-9158-85F0583B6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720527-E2BE-BB4D-868C-51BC7D08C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3B073-1DF5-DF7F-9605-94C20DA17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21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726EB-79CE-326B-CF3B-FC71BC470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BB6DC-1B91-8754-2DA5-87220CDDE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797DCB-8053-0472-2062-3365F4054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D9699-CDA0-1B34-CCE5-0DBAA98BE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236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AF5A-70E1-2FA6-E6A0-19CCEC39F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F59AB7-A305-3577-4ECB-1B88DA2BB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AEA35E-C728-6FBA-2FD7-06DA026A2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E4FD5-28A2-879D-ECA4-1DAAD47C1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47BBA-F5C5-97E5-1BC2-4C372B9DD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B2E12-DE90-5D7C-926B-B046F7FB1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48C89-D612-F361-107D-D10DE2C6B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D69A-A52A-1AC5-5AD3-87BBB637C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342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8C154-6DC0-83AF-E445-B4FFC75C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23D12-763F-4BB7-4E00-13240A686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B9895A-D52D-89A6-F505-77B8DFB7C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390C5-B2E6-2866-A6AD-4B777F7A1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251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B359B-E18E-00E5-7B04-8E881E751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1C5FC-3289-99D8-91E1-59BC17D9A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4AE830-CCB8-135E-29FA-AE94B6BA1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C88F5-0339-D969-91F6-2429CB280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27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772F-02CC-4C8B-A7E4-FDFFDA6BD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6FB09-5DC1-E6A6-0788-E84C22EB3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A996D-CE38-8283-D0A6-6625B211E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F343D-8CED-77B4-3CC2-3CCAD36FF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9661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5EA0B-8FC7-9130-AF37-15015B95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C7805-CD10-1439-B416-C185450E5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8E2F9-16AA-F24C-FF49-42176E0A7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A3C5C-9CE2-680E-5CA1-251AC5622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56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09845-FB5D-14A8-D34C-ED351C065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6278A-47CC-049D-8E90-29B47C23E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55245C-13DB-F513-D7BE-F5FBEF872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7B9DD-F9B1-A50C-E5AB-59C3DC2C2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988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5E48E-8FB9-9D29-3EED-717CCA977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DC5BFD-3FA9-E0E0-7CA6-AC266185D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EEE297-8468-5FB7-2C3D-3171F5766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04D79-A0EC-93A3-DA86-4A230FB1E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26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CB9DC-BC59-B63D-BC5D-B28AD4E2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6C897-89F0-C7A8-EAE4-1AC4C3475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3E1BA-5C8D-E2D5-ABE8-4CCE9B3F9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21E3F-DD6C-1A76-5B7A-95BD320BA8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397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7F7E2-0F67-2134-2A01-EA92E450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9B631-0D6D-5342-3CA7-86F79F1DB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4C4B3-4FA2-23ED-7591-C577D2B1B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B63B4-F9EE-3EAF-9A4A-5A60EB8566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819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F6554-73E3-A54A-88C1-4D298188A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D5F43-C99E-5934-266D-7E0B2BEFE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B01D7E-0E77-78EA-7ED1-85E22ECA3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FF2B1-4FB4-8F8B-0B75-C2C103FC6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570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22AFC-E22F-6834-A938-877CC3EBF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2BC3E-A61D-41FA-63C1-5AAA969A3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21AB20-2266-17C0-BF66-9AB59687A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7E354-C8DC-DFCE-1E7A-365BFF8D3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122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E070D-C13C-CF40-FD56-EE1E56A3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BA63D-20CC-5298-433F-A1EBA44845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DBE5A-E645-AC6F-0DB4-47D35A5DD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43D9D-A167-14A5-7243-05C2E350F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996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E8005-CC6A-5040-A046-AF79A41E6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E0A1D-1847-8823-A657-BCCD76468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68BAB-3385-855F-0FD9-2F3E3A98A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F52BC-6370-55CD-3B91-A87E68134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9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DCC7C-BAB7-AE08-7523-18455CCFF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CDE3B-95F4-EF6F-2ABF-20878528D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9AE200-AC4D-D147-68CC-85BB91543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FA56E-41C3-2AD7-A068-E71D9E2D6A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6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83B79-4024-25F0-93F7-4390097FE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96911-C7DD-73B4-DAF3-A4624EB8F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09205-9603-8CB7-592C-72433DD25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AD59E-7A2E-8655-5839-4217DE493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7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675FF-1B0D-6546-6144-FCEBC125D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FF277-6F01-6A0D-0A3F-3D7705F10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88566E-FAA9-DBA6-FDC3-C533A55F7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8A4A7-4CD4-B591-FF7F-7F2377EB2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3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8D5F4-69B7-E6AD-B8B9-5E29B0FDE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824BA-3287-FB17-F6C4-8489F43B7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1D9CC5-2A18-8160-D851-4893B402B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1CCA5-C704-2324-E20D-AFD7014276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12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DA08ED5-AEFE-4443-9040-726EF6690995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526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251762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417849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306394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253577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182188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097511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090100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91E0-5367-4F2F-9C30-2087D79A846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83695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88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724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87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479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771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272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260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02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7/26/2025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FEC2C5-3FDB-00BF-8A85-CAF1E8C0BC10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3377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mailto:rick7122003@yahoo.com.sg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s://github.com/rick7122003/Startups-Investment-Companies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880" y="5405246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b="1" dirty="0"/>
              <a:t>Capstone ai &amp; machine learning developer project 5: rick </a:t>
            </a:r>
            <a:r>
              <a:rPr lang="en-US" sz="2000" b="1" dirty="0" err="1"/>
              <a:t>chua</a:t>
            </a:r>
            <a:r>
              <a:rPr lang="en-US" sz="2000" b="1" dirty="0"/>
              <a:t> </a:t>
            </a:r>
            <a:r>
              <a:rPr lang="en-US" sz="2000" b="1" dirty="0" err="1"/>
              <a:t>kee</a:t>
            </a:r>
            <a:r>
              <a:rPr lang="en-US" sz="2000" b="1" dirty="0"/>
              <a:t> </a:t>
            </a:r>
            <a:r>
              <a:rPr lang="en-US" sz="2000" b="1" dirty="0" err="1"/>
              <a:t>siong</a:t>
            </a:r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410" y="6144531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84E99E-9AED-EFBF-9F36-7FB4709AB212}"/>
              </a:ext>
            </a:extLst>
          </p:cNvPr>
          <p:cNvSpPr txBox="1">
            <a:spLocks/>
          </p:cNvSpPr>
          <p:nvPr/>
        </p:nvSpPr>
        <p:spPr>
          <a:xfrm>
            <a:off x="1288880" y="348343"/>
            <a:ext cx="10007610" cy="530787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AI &amp; Machine learning</a:t>
            </a:r>
          </a:p>
          <a:p>
            <a:endParaRPr lang="en-US" sz="6000" dirty="0"/>
          </a:p>
          <a:p>
            <a:pPr marL="571500" indent="-571500" algn="ctr">
              <a:buFont typeface="Wingdings" panose="05000000000000000000" pitchFamily="2" charset="2"/>
              <a:buChar char="Ø"/>
            </a:pPr>
            <a:r>
              <a:rPr lang="en-US" sz="4000" b="1" dirty="0"/>
              <a:t>Develop, train, deploy machine learning model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1390C-4C67-8AC3-2346-48FE15F3B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3F1F8-F639-F25A-035B-E382044C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10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78E1B21-CB0F-6E33-F66E-E96EC6F7FC6D}"/>
              </a:ext>
            </a:extLst>
          </p:cNvPr>
          <p:cNvSpPr txBox="1">
            <a:spLocks/>
          </p:cNvSpPr>
          <p:nvPr/>
        </p:nvSpPr>
        <p:spPr>
          <a:xfrm>
            <a:off x="628344" y="-102351"/>
            <a:ext cx="10419873" cy="895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Exploratory Data Analysis</a:t>
            </a:r>
            <a:endParaRPr lang="en-US" sz="4800" b="1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77DE33-43EA-CA75-03AA-49D8F1931A5D}"/>
              </a:ext>
            </a:extLst>
          </p:cNvPr>
          <p:cNvSpPr txBox="1">
            <a:spLocks/>
          </p:cNvSpPr>
          <p:nvPr/>
        </p:nvSpPr>
        <p:spPr bwMode="white">
          <a:xfrm>
            <a:off x="2051303" y="4658060"/>
            <a:ext cx="8066473" cy="4105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39364-92DA-1CEF-415E-36A5FCFB5EA0}"/>
              </a:ext>
            </a:extLst>
          </p:cNvPr>
          <p:cNvSpPr txBox="1"/>
          <p:nvPr/>
        </p:nvSpPr>
        <p:spPr>
          <a:xfrm>
            <a:off x="6681893" y="166087"/>
            <a:ext cx="4641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- Visualization &amp; Findings</a:t>
            </a:r>
            <a:endParaRPr lang="en-US" sz="32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B7BFAA8E-07E8-42BE-F551-5A246897F5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96" y="3681548"/>
            <a:ext cx="40627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99618F-4049-9538-74D8-257AC213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74" y="1327264"/>
            <a:ext cx="10623451" cy="42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0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1BF34-E788-8671-ED1F-9D67A1F9E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1EECB-DEC3-425F-2713-6F5B6CF6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11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97AE0FDB-82A4-C318-FC14-8D10D5430E17}"/>
              </a:ext>
            </a:extLst>
          </p:cNvPr>
          <p:cNvSpPr txBox="1">
            <a:spLocks/>
          </p:cNvSpPr>
          <p:nvPr/>
        </p:nvSpPr>
        <p:spPr>
          <a:xfrm>
            <a:off x="550347" y="-14708"/>
            <a:ext cx="10419873" cy="895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Exploratory Data Analysis</a:t>
            </a:r>
            <a:endParaRPr lang="en-US" sz="4800" b="1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B349B9B-3586-71AF-2222-3F6314DEB9F1}"/>
              </a:ext>
            </a:extLst>
          </p:cNvPr>
          <p:cNvSpPr txBox="1">
            <a:spLocks/>
          </p:cNvSpPr>
          <p:nvPr/>
        </p:nvSpPr>
        <p:spPr>
          <a:xfrm>
            <a:off x="152400" y="1200505"/>
            <a:ext cx="11887200" cy="482959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2400" b="1" dirty="0"/>
              <a:t>Key features of Customer Churn Contract Commitment is Crucial 📝: 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1800" dirty="0"/>
          </a:p>
          <a:p>
            <a:pPr marL="285750" lvl="0" indent="-285750" eaLnBrk="0" fontAlgn="base" hangingPunct="0">
              <a:lnSpc>
                <a:spcPct val="10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/>
              <a:t>Customers on a month-to-month contract are significantly more likely to churn compared to those  on one or two year contracts. </a:t>
            </a:r>
          </a:p>
          <a:p>
            <a:pPr eaLnBrk="0" fontAlgn="base" hangingPunct="0">
              <a:spcAft>
                <a:spcPct val="0"/>
              </a:spcAft>
            </a:pPr>
            <a:endParaRPr lang="en-US" sz="2000" b="1" dirty="0"/>
          </a:p>
          <a:p>
            <a:pPr marL="285750" indent="-285750" eaLnBrk="0" fontAlgn="base" hangingPunct="0"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THE LACK OF A LONG-TERM COMMITMENT IS THE SINGLE BIGGEST INDICATOR OF CHURN RISK.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2000" b="1" dirty="0"/>
          </a:p>
          <a:p>
            <a:pPr marL="285750" lvl="0" indent="-285750" eaLnBrk="0" fontAlgn="base" hangingPunct="0">
              <a:lnSpc>
                <a:spcPct val="10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/>
              <a:t>New customers (high-risks) churn:</a:t>
            </a:r>
          </a:p>
          <a:p>
            <a:pPr marL="285750" lvl="0" indent="-285750" eaLnBrk="0" fontAlgn="base" hangingPunct="0">
              <a:lnSpc>
                <a:spcPct val="10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742950" lvl="1" indent="-285750" eaLnBrk="0" fontAlgn="base" hangingPunct="0"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shorter tenure churn (higher rate). indicates early stages of customer lifecycle critical period for retention efforts</a:t>
            </a:r>
            <a:endParaRPr lang="en-US" sz="2000" b="1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A39731-D82E-B2E4-84FB-651DBCE8D0C2}"/>
              </a:ext>
            </a:extLst>
          </p:cNvPr>
          <p:cNvSpPr txBox="1">
            <a:spLocks/>
          </p:cNvSpPr>
          <p:nvPr/>
        </p:nvSpPr>
        <p:spPr bwMode="white">
          <a:xfrm>
            <a:off x="2051303" y="4658060"/>
            <a:ext cx="8066473" cy="4105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8A0166-E0DA-6C6F-B37D-EAF8C2D2C4C2}"/>
              </a:ext>
            </a:extLst>
          </p:cNvPr>
          <p:cNvSpPr txBox="1"/>
          <p:nvPr/>
        </p:nvSpPr>
        <p:spPr>
          <a:xfrm>
            <a:off x="6875690" y="312718"/>
            <a:ext cx="4641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- EDA &amp; Findings</a:t>
            </a:r>
            <a:endParaRPr lang="en-US" sz="32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ED6DDC6-F4EB-6C0E-7841-7E1E1C2E2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96" y="3681548"/>
            <a:ext cx="40627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30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08541-C692-80AD-5346-7FD6E6259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CFB195-8D2D-DE16-BFF5-6443B5A6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12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9A69274-DDED-C155-FF1F-C0CA19DA864F}"/>
              </a:ext>
            </a:extLst>
          </p:cNvPr>
          <p:cNvSpPr txBox="1">
            <a:spLocks/>
          </p:cNvSpPr>
          <p:nvPr/>
        </p:nvSpPr>
        <p:spPr>
          <a:xfrm>
            <a:off x="550347" y="-14708"/>
            <a:ext cx="10419873" cy="895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Exploratory Data Analysis</a:t>
            </a:r>
            <a:endParaRPr lang="en-US" sz="4800" b="1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740ED43-95E2-E3E4-EA3F-F3B6BBBAA7BD}"/>
              </a:ext>
            </a:extLst>
          </p:cNvPr>
          <p:cNvSpPr txBox="1">
            <a:spLocks/>
          </p:cNvSpPr>
          <p:nvPr/>
        </p:nvSpPr>
        <p:spPr>
          <a:xfrm>
            <a:off x="152400" y="1473894"/>
            <a:ext cx="11887200" cy="4902191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eaLnBrk="0" fontAlgn="base" hangingPunct="0">
              <a:spcAft>
                <a:spcPct val="0"/>
              </a:spcAft>
            </a:pPr>
            <a:endParaRPr lang="en-US" b="1" dirty="0"/>
          </a:p>
          <a:p>
            <a:pPr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sz="1800" b="1" dirty="0"/>
              <a:t>Pricing Sensitivity Matters 💰: </a:t>
            </a:r>
          </a:p>
          <a:p>
            <a:pPr marL="285750" indent="-285750" eaLnBrk="0" fontAlgn="base" hangingPunct="0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800" b="1" dirty="0"/>
              <a:t>Churn is more prevalent among customers with higher monthly charges. This suggests that customers may be leaving for more competitive pricing from other providers.</a:t>
            </a:r>
          </a:p>
          <a:p>
            <a:pPr eaLnBrk="0" fontAlgn="base" hangingPunct="0">
              <a:lnSpc>
                <a:spcPct val="150000"/>
              </a:lnSpc>
              <a:spcAft>
                <a:spcPct val="0"/>
              </a:spcAft>
            </a:pPr>
            <a:endParaRPr lang="en-US" sz="1800" b="1" dirty="0"/>
          </a:p>
          <a:p>
            <a:pPr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sz="1800" b="1" dirty="0"/>
              <a:t>Service Type Influences Loyalty 💻: </a:t>
            </a:r>
          </a:p>
          <a:p>
            <a:pPr marL="285750" indent="-285750" eaLnBrk="0" fontAlgn="base" hangingPunct="0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800" b="1" dirty="0"/>
              <a:t>Customers with Fiber Optic internet service have a notably higher churn rate. This could be due to service reliability, pricing, or the type of customer this service attracts.</a:t>
            </a:r>
          </a:p>
          <a:p>
            <a:pPr eaLnBrk="0" fontAlgn="base" hangingPunct="0">
              <a:lnSpc>
                <a:spcPct val="150000"/>
              </a:lnSpc>
              <a:spcAft>
                <a:spcPct val="0"/>
              </a:spcAft>
            </a:pPr>
            <a:endParaRPr lang="en-US" sz="1800" b="1" dirty="0"/>
          </a:p>
          <a:p>
            <a:pPr eaLnBrk="0" fontAlgn="base" hangingPunct="0">
              <a:lnSpc>
                <a:spcPct val="150000"/>
              </a:lnSpc>
              <a:spcAft>
                <a:spcPct val="0"/>
              </a:spcAft>
            </a:pPr>
            <a:r>
              <a:rPr lang="en-US" sz="1800" b="1" dirty="0"/>
              <a:t>Payment Method is an Indicator 💳: </a:t>
            </a:r>
          </a:p>
          <a:p>
            <a:pPr marL="285750" indent="-285750" eaLnBrk="0" fontAlgn="base" hangingPunct="0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800" b="1" dirty="0"/>
              <a:t>Customers who pay via electronic check show a higher tendency to churn compared to those using automatic withdrawal or credit cards, which may indicate a less "locked-in" customer relationship.</a:t>
            </a:r>
          </a:p>
          <a:p>
            <a:pPr lvl="1" eaLnBrk="0" fontAlgn="base" hangingPunct="0">
              <a:spcAft>
                <a:spcPct val="0"/>
              </a:spcAft>
            </a:pPr>
            <a:endParaRPr lang="en-US" b="1" dirty="0"/>
          </a:p>
          <a:p>
            <a:pPr lvl="1" eaLnBrk="0" fontAlgn="base" hangingPunct="0">
              <a:spcAft>
                <a:spcPct val="0"/>
              </a:spcAft>
            </a:pPr>
            <a:endParaRPr lang="en-US" b="1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E683983-9501-12C6-19AD-235D0B8A5E2D}"/>
              </a:ext>
            </a:extLst>
          </p:cNvPr>
          <p:cNvSpPr txBox="1">
            <a:spLocks/>
          </p:cNvSpPr>
          <p:nvPr/>
        </p:nvSpPr>
        <p:spPr bwMode="white">
          <a:xfrm>
            <a:off x="2051303" y="4658060"/>
            <a:ext cx="8066473" cy="4105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7F7886-B46A-C3C8-5013-B7416551B153}"/>
              </a:ext>
            </a:extLst>
          </p:cNvPr>
          <p:cNvSpPr txBox="1"/>
          <p:nvPr/>
        </p:nvSpPr>
        <p:spPr>
          <a:xfrm>
            <a:off x="6875690" y="312718"/>
            <a:ext cx="4641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- EDA &amp; Findings</a:t>
            </a:r>
            <a:endParaRPr lang="en-US" sz="32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5766C834-FE8A-92B1-9EBF-CE80E0FC5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96" y="3681548"/>
            <a:ext cx="40627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79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ABA74-A90F-4451-C7BC-E345D93F0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F069CBF0-998D-022A-92C0-B0A219D2544E}"/>
              </a:ext>
            </a:extLst>
          </p:cNvPr>
          <p:cNvSpPr txBox="1">
            <a:spLocks/>
          </p:cNvSpPr>
          <p:nvPr/>
        </p:nvSpPr>
        <p:spPr>
          <a:xfrm>
            <a:off x="0" y="135489"/>
            <a:ext cx="12192000" cy="6397917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0A687-11FB-C014-9DA2-376740B8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914" y="6168282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13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24F0D67-87C3-27BB-0D80-BFDD547F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103" y="1189037"/>
            <a:ext cx="9994900" cy="4694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br>
              <a:rPr lang="en-US" sz="1600" b="1" dirty="0"/>
            </a:br>
            <a:r>
              <a:rPr lang="en-US" sz="2800" b="1" dirty="0"/>
              <a:t>1. Logistic Regression Model</a:t>
            </a:r>
            <a:br>
              <a:rPr lang="en-US" sz="2800" b="1" dirty="0"/>
            </a:br>
            <a:r>
              <a:rPr lang="en-US" sz="2800" b="1" dirty="0"/>
              <a:t>2. Support Vector Machine (SVM) Model</a:t>
            </a:r>
            <a:br>
              <a:rPr lang="en-US" sz="2800" b="1" dirty="0"/>
            </a:br>
            <a:r>
              <a:rPr lang="en-US" sz="2800" b="1" dirty="0"/>
              <a:t>3. Random Forest Regressor</a:t>
            </a:r>
            <a:br>
              <a:rPr lang="en-US" sz="2800" b="1" dirty="0"/>
            </a:br>
            <a:r>
              <a:rPr lang="en-US" sz="2800" b="1" dirty="0"/>
              <a:t>4. </a:t>
            </a:r>
            <a:r>
              <a:rPr lang="en-US" sz="2800" b="1" dirty="0" err="1"/>
              <a:t>LightGBM</a:t>
            </a:r>
            <a:r>
              <a:rPr lang="en-US" sz="2800" b="1" dirty="0"/>
              <a:t> Classifier Model</a:t>
            </a:r>
            <a:br>
              <a:rPr lang="en-US" sz="2800" b="1" dirty="0"/>
            </a:br>
            <a:r>
              <a:rPr lang="en-US" sz="2800" b="1" dirty="0"/>
              <a:t>5. Gradient Boosting Regressor (Scikit-learn)</a:t>
            </a:r>
            <a:br>
              <a:rPr lang="en-US" sz="2800" b="1" dirty="0"/>
            </a:br>
            <a:r>
              <a:rPr lang="en-US" sz="2800" b="1" dirty="0"/>
              <a:t>6. </a:t>
            </a:r>
            <a:r>
              <a:rPr lang="en-US" sz="2800" b="1" dirty="0" err="1"/>
              <a:t>XGBoost</a:t>
            </a:r>
            <a:r>
              <a:rPr lang="en-US" sz="2800" b="1" dirty="0"/>
              <a:t> Classifier Regressor</a:t>
            </a:r>
            <a:br>
              <a:rPr lang="en-US" sz="2800" b="1" dirty="0"/>
            </a:br>
            <a:r>
              <a:rPr lang="en-US" sz="2800" b="1" dirty="0"/>
              <a:t>7. </a:t>
            </a:r>
            <a:r>
              <a:rPr lang="en-US" sz="2800" b="1" dirty="0" err="1"/>
              <a:t>CatBoost</a:t>
            </a:r>
            <a:r>
              <a:rPr lang="en-US" sz="2800" b="1" dirty="0"/>
              <a:t> Classifier Model</a:t>
            </a:r>
            <a:br>
              <a:rPr lang="en-US" sz="2800" b="1" dirty="0"/>
            </a:br>
            <a:r>
              <a:rPr lang="en-US" sz="2800" b="1" dirty="0"/>
              <a:t>8. Gradient Boosting Classifier (Scikit-learn) Model</a:t>
            </a:r>
            <a:br>
              <a:rPr lang="en-US" sz="2800" b="1" dirty="0"/>
            </a:br>
            <a:r>
              <a:rPr lang="en-US" sz="2800" b="1" dirty="0"/>
              <a:t>9. AdaBoost Classifier Model</a:t>
            </a:r>
            <a:br>
              <a:rPr lang="en-US" sz="1600" b="1" dirty="0"/>
            </a:br>
            <a:endParaRPr lang="en-US" sz="1600" b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FEA0154-248A-7B1A-8796-CC5E3C31395C}"/>
              </a:ext>
            </a:extLst>
          </p:cNvPr>
          <p:cNvSpPr txBox="1">
            <a:spLocks/>
          </p:cNvSpPr>
          <p:nvPr/>
        </p:nvSpPr>
        <p:spPr>
          <a:xfrm>
            <a:off x="407773" y="123566"/>
            <a:ext cx="11784227" cy="7808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Machine Learning models - Evaluation</a:t>
            </a:r>
          </a:p>
        </p:txBody>
      </p:sp>
    </p:spTree>
    <p:extLst>
      <p:ext uri="{BB962C8B-B14F-4D97-AF65-F5344CB8AC3E}">
        <p14:creationId xmlns:p14="http://schemas.microsoft.com/office/powerpoint/2010/main" val="400398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F824-42CE-9578-A538-5E2E438C0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A8FB00C-0708-7152-4FFB-09E19163EDD8}"/>
              </a:ext>
            </a:extLst>
          </p:cNvPr>
          <p:cNvSpPr txBox="1">
            <a:spLocks/>
          </p:cNvSpPr>
          <p:nvPr/>
        </p:nvSpPr>
        <p:spPr>
          <a:xfrm>
            <a:off x="0" y="949368"/>
            <a:ext cx="12191999" cy="590863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C5203-3B29-0757-9358-79CC915E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14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9BA2A83E-1B93-9EFF-CEC9-5B7FEFD8B745}"/>
              </a:ext>
            </a:extLst>
          </p:cNvPr>
          <p:cNvSpPr txBox="1">
            <a:spLocks/>
          </p:cNvSpPr>
          <p:nvPr/>
        </p:nvSpPr>
        <p:spPr>
          <a:xfrm>
            <a:off x="1250896" y="0"/>
            <a:ext cx="9360007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/>
              <a:t>Machine Learning: 1. Logistic Regression Model</a:t>
            </a:r>
            <a:r>
              <a:rPr lang="en-US" altLang="en-US" sz="4000" b="1" dirty="0"/>
              <a:t> </a:t>
            </a:r>
            <a:r>
              <a:rPr lang="en-US" sz="4000" b="1" dirty="0"/>
              <a:t>model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8C96E-5087-5D68-BC1E-9479A23EEF5A}"/>
              </a:ext>
            </a:extLst>
          </p:cNvPr>
          <p:cNvSpPr txBox="1"/>
          <p:nvPr/>
        </p:nvSpPr>
        <p:spPr>
          <a:xfrm>
            <a:off x="1019174" y="1183872"/>
            <a:ext cx="10225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/>
              <a:t>Logistic Regression Model</a:t>
            </a:r>
            <a:endParaRPr lang="en-US" alt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5EDC2-41A9-512A-EB44-FCC2FF601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96" y="2003151"/>
            <a:ext cx="9220128" cy="36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77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DE63C-3D91-4A05-D091-7BB78613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E477C181-505F-2AD1-96E7-13D6DB9D7186}"/>
              </a:ext>
            </a:extLst>
          </p:cNvPr>
          <p:cNvSpPr txBox="1">
            <a:spLocks/>
          </p:cNvSpPr>
          <p:nvPr/>
        </p:nvSpPr>
        <p:spPr>
          <a:xfrm>
            <a:off x="1" y="949368"/>
            <a:ext cx="12191999" cy="523078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92ACB-8556-D217-032B-6C0B394D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15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D328367-FCE4-92D1-66E2-EE9F1A5DE236}"/>
              </a:ext>
            </a:extLst>
          </p:cNvPr>
          <p:cNvSpPr txBox="1">
            <a:spLocks/>
          </p:cNvSpPr>
          <p:nvPr/>
        </p:nvSpPr>
        <p:spPr>
          <a:xfrm>
            <a:off x="1744992" y="-63500"/>
            <a:ext cx="9360007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/>
              <a:t>Machine Learning: 1. Logistic Regression Model</a:t>
            </a:r>
            <a:r>
              <a:rPr lang="en-US" altLang="en-US" sz="2400" b="1" dirty="0"/>
              <a:t> </a:t>
            </a:r>
            <a:r>
              <a:rPr lang="en-US" sz="2400" b="1" dirty="0" err="1"/>
              <a:t>model</a:t>
            </a: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F13A4-5AC1-54D5-53C0-D34301434F56}"/>
              </a:ext>
            </a:extLst>
          </p:cNvPr>
          <p:cNvSpPr txBox="1"/>
          <p:nvPr/>
        </p:nvSpPr>
        <p:spPr>
          <a:xfrm>
            <a:off x="0" y="972007"/>
            <a:ext cx="3489985" cy="6001643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2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b="1" dirty="0"/>
              <a:t>Train, validate accuracy, predict “potential $10 Billion valuation startup in 3 years time” visualization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32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32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32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EB8EE-8560-E938-510D-A6AB0C64C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985" y="1344612"/>
            <a:ext cx="3901966" cy="3467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C796A7-2123-87D3-B832-C1CE31C8A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739" y="1344613"/>
            <a:ext cx="4428662" cy="34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99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4A211-8DED-3CA8-E912-08F1E65B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373AB-957E-6555-C8B0-D1FBABD51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16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56FB529-191C-3321-045D-9A3A23D0D2E5}"/>
              </a:ext>
            </a:extLst>
          </p:cNvPr>
          <p:cNvSpPr txBox="1">
            <a:spLocks/>
          </p:cNvSpPr>
          <p:nvPr/>
        </p:nvSpPr>
        <p:spPr>
          <a:xfrm>
            <a:off x="1322702" y="0"/>
            <a:ext cx="10496604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/>
              <a:t>Machine Learning: 1. Logistic Regression Model</a:t>
            </a:r>
            <a:r>
              <a:rPr lang="en-US" altLang="en-US" sz="4000" b="1" dirty="0"/>
              <a:t> </a:t>
            </a:r>
            <a:r>
              <a:rPr lang="en-US" sz="4000" b="1" dirty="0"/>
              <a:t>analysis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B8A1A-B42C-3FB0-51DC-9F412B61E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1" y="1082040"/>
            <a:ext cx="11126845" cy="487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4E0BB-BADE-8713-1979-8BA38AF6D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3DEC156-D0D0-C7AB-EDDA-46B9A43B8081}"/>
              </a:ext>
            </a:extLst>
          </p:cNvPr>
          <p:cNvSpPr txBox="1">
            <a:spLocks/>
          </p:cNvSpPr>
          <p:nvPr/>
        </p:nvSpPr>
        <p:spPr>
          <a:xfrm>
            <a:off x="0" y="949368"/>
            <a:ext cx="12191999" cy="590863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FBC18-F7D3-2C92-4A3F-995DEA736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17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624E787-C144-662A-BB50-D5A7FBEF9200}"/>
              </a:ext>
            </a:extLst>
          </p:cNvPr>
          <p:cNvSpPr txBox="1">
            <a:spLocks/>
          </p:cNvSpPr>
          <p:nvPr/>
        </p:nvSpPr>
        <p:spPr>
          <a:xfrm>
            <a:off x="1415996" y="167640"/>
            <a:ext cx="10522004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2. Support Vector Machine (SVM) model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B9ED0-9DD9-A607-2967-CB30B669463F}"/>
              </a:ext>
            </a:extLst>
          </p:cNvPr>
          <p:cNvSpPr txBox="1"/>
          <p:nvPr/>
        </p:nvSpPr>
        <p:spPr>
          <a:xfrm>
            <a:off x="747421" y="1226820"/>
            <a:ext cx="10225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/>
              <a:t>Support Vector Machine (SVM)</a:t>
            </a:r>
            <a:endParaRPr lang="en-US" alt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14B7-5A27-8AB3-B7AF-EF067613A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8370"/>
            <a:ext cx="9977686" cy="40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9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4641B-B9CD-35C2-76D7-423B2C29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C4CF719-0C61-1D28-6387-3412947C76CC}"/>
              </a:ext>
            </a:extLst>
          </p:cNvPr>
          <p:cNvSpPr txBox="1">
            <a:spLocks/>
          </p:cNvSpPr>
          <p:nvPr/>
        </p:nvSpPr>
        <p:spPr>
          <a:xfrm>
            <a:off x="1" y="949368"/>
            <a:ext cx="12191999" cy="523078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C675A0-D612-C592-5FA8-B14FCAC9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18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261E889-44C2-5212-1DC4-3EE42B6A7219}"/>
              </a:ext>
            </a:extLst>
          </p:cNvPr>
          <p:cNvSpPr txBox="1">
            <a:spLocks/>
          </p:cNvSpPr>
          <p:nvPr/>
        </p:nvSpPr>
        <p:spPr>
          <a:xfrm>
            <a:off x="1415996" y="11261"/>
            <a:ext cx="9360007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/>
              <a:t>Machine Learning: 2. Support Vector Machine (SVM) model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BE6DC-67B1-F2A1-750D-E1A983734008}"/>
              </a:ext>
            </a:extLst>
          </p:cNvPr>
          <p:cNvSpPr txBox="1"/>
          <p:nvPr/>
        </p:nvSpPr>
        <p:spPr>
          <a:xfrm>
            <a:off x="220087" y="1635804"/>
            <a:ext cx="3492090" cy="3539430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b="1" dirty="0"/>
              <a:t>Train, validate accuracy, predict “potential $10 Billion valuation startup in 3 years time”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3AFD9-6A62-EF65-FB52-C25E3EE6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216" y="1093301"/>
            <a:ext cx="4924425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0A75BE-B6F8-41F9-8163-0FAD283CA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158" y="2427012"/>
            <a:ext cx="3235325" cy="27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79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AD09B-00D0-DAA0-D43E-C191333D6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D1480-F613-1288-DDDF-4807A4CE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19</a:t>
            </a:fld>
            <a:endParaRPr lang="en-US" b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79936AD-B441-B934-D969-C94961D28EF2}"/>
              </a:ext>
            </a:extLst>
          </p:cNvPr>
          <p:cNvSpPr txBox="1">
            <a:spLocks/>
          </p:cNvSpPr>
          <p:nvPr/>
        </p:nvSpPr>
        <p:spPr>
          <a:xfrm>
            <a:off x="1542996" y="0"/>
            <a:ext cx="9360007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/>
              <a:t>Machine Learning: 2. Support Vector Machine (SVM) model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FE91F-DA81-E59A-76DC-93430BFA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296" y="1082040"/>
            <a:ext cx="9936241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9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2A00-EBCC-7BDA-6DCD-0C822EA23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E4222-E8B6-D330-8A10-6009FAFC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880" y="5405246"/>
            <a:ext cx="9905998" cy="1478570"/>
          </a:xfrm>
        </p:spPr>
        <p:txBody>
          <a:bodyPr>
            <a:normAutofit/>
          </a:bodyPr>
          <a:lstStyle/>
          <a:p>
            <a:r>
              <a:rPr lang="en-US" sz="2000" b="1" dirty="0"/>
              <a:t>Capstone ai &amp; machine learning developer project 5: rick </a:t>
            </a:r>
            <a:r>
              <a:rPr lang="en-US" sz="2000" b="1" dirty="0" err="1"/>
              <a:t>chua</a:t>
            </a:r>
            <a:r>
              <a:rPr lang="en-US" sz="2000" b="1" dirty="0"/>
              <a:t> </a:t>
            </a:r>
            <a:r>
              <a:rPr lang="en-US" sz="2000" b="1" dirty="0" err="1"/>
              <a:t>kee</a:t>
            </a:r>
            <a:r>
              <a:rPr lang="en-US" sz="2000" b="1" dirty="0"/>
              <a:t> </a:t>
            </a:r>
            <a:r>
              <a:rPr lang="en-US" sz="2000" b="1" dirty="0" err="1"/>
              <a:t>siong</a:t>
            </a:r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9A539-603E-5E21-B673-FA249435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410" y="6144531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EBA3F83-EF5D-0A3E-E6EB-05C575D7495B}"/>
              </a:ext>
            </a:extLst>
          </p:cNvPr>
          <p:cNvSpPr txBox="1">
            <a:spLocks/>
          </p:cNvSpPr>
          <p:nvPr/>
        </p:nvSpPr>
        <p:spPr>
          <a:xfrm>
            <a:off x="1288880" y="348343"/>
            <a:ext cx="10007610" cy="530787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4000" b="1" dirty="0"/>
              <a:t>Investment Research Question: "Does a startup have the characteristics of a valuation potential of $10 billion in 3 years time?"</a:t>
            </a:r>
          </a:p>
        </p:txBody>
      </p:sp>
    </p:spTree>
    <p:extLst>
      <p:ext uri="{BB962C8B-B14F-4D97-AF65-F5344CB8AC3E}">
        <p14:creationId xmlns:p14="http://schemas.microsoft.com/office/powerpoint/2010/main" val="283706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4709E-DE11-FB30-E789-5D42907BB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2BF7AF5-0FCF-569D-0ACF-8D8C145EE7D4}"/>
              </a:ext>
            </a:extLst>
          </p:cNvPr>
          <p:cNvSpPr txBox="1">
            <a:spLocks/>
          </p:cNvSpPr>
          <p:nvPr/>
        </p:nvSpPr>
        <p:spPr>
          <a:xfrm>
            <a:off x="0" y="949368"/>
            <a:ext cx="12191999" cy="590863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3AAA1-4F91-0099-4BFD-B34C029D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20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177B289-26F9-23A5-250E-73B5A5EF2846}"/>
              </a:ext>
            </a:extLst>
          </p:cNvPr>
          <p:cNvSpPr txBox="1">
            <a:spLocks/>
          </p:cNvSpPr>
          <p:nvPr/>
        </p:nvSpPr>
        <p:spPr>
          <a:xfrm>
            <a:off x="1415996" y="167640"/>
            <a:ext cx="9360007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/>
              <a:t>Machine Learning: 3. Random Forest Regressor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BC470-C92B-9CF3-6E40-3DB016DD8624}"/>
              </a:ext>
            </a:extLst>
          </p:cNvPr>
          <p:cNvSpPr txBox="1"/>
          <p:nvPr/>
        </p:nvSpPr>
        <p:spPr>
          <a:xfrm>
            <a:off x="747421" y="1226820"/>
            <a:ext cx="10225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/>
              <a:t>Random Forest Regressor</a:t>
            </a:r>
            <a:endParaRPr lang="en-US" alt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01426-4140-7F66-ECAA-80619E2F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1" y="1974197"/>
            <a:ext cx="10094302" cy="42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9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82E2-7BB8-FD80-7A63-9B8750A10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89FAF4C-C2A5-C7F8-771C-BD8651E641AF}"/>
              </a:ext>
            </a:extLst>
          </p:cNvPr>
          <p:cNvSpPr txBox="1">
            <a:spLocks/>
          </p:cNvSpPr>
          <p:nvPr/>
        </p:nvSpPr>
        <p:spPr>
          <a:xfrm>
            <a:off x="1" y="949368"/>
            <a:ext cx="12191999" cy="523078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027925-00B3-9B99-B08D-6ADD76F7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21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17C4FD9-EF33-18F1-7662-185891EDF06F}"/>
              </a:ext>
            </a:extLst>
          </p:cNvPr>
          <p:cNvSpPr txBox="1">
            <a:spLocks/>
          </p:cNvSpPr>
          <p:nvPr/>
        </p:nvSpPr>
        <p:spPr>
          <a:xfrm>
            <a:off x="2209801" y="173642"/>
            <a:ext cx="8636000" cy="6816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3. Random Forest Regressor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C1FF7D-6EE6-DDD9-3651-B176B662959B}"/>
              </a:ext>
            </a:extLst>
          </p:cNvPr>
          <p:cNvSpPr txBox="1"/>
          <p:nvPr/>
        </p:nvSpPr>
        <p:spPr>
          <a:xfrm>
            <a:off x="0" y="949368"/>
            <a:ext cx="6999656" cy="6001643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/>
              <a:t>Train, validate accuracy, predict “potential $10 Billion valuation startup in 3 years time” visualization  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A5F45-A396-9AC5-00B5-BEE1CBA6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56" y="948307"/>
            <a:ext cx="4819650" cy="4124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219073-708D-6410-10D3-424981A04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60068"/>
            <a:ext cx="6337300" cy="39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0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CB728-9CC6-FE99-1D25-77FC4833F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F47AF9-A6B0-FEB8-ED21-F2311C7C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22</a:t>
            </a:fld>
            <a:endParaRPr lang="en-US" b="1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E1F2482-E0F7-0B4C-F3D3-04E89C1A1966}"/>
              </a:ext>
            </a:extLst>
          </p:cNvPr>
          <p:cNvSpPr txBox="1">
            <a:spLocks/>
          </p:cNvSpPr>
          <p:nvPr/>
        </p:nvSpPr>
        <p:spPr>
          <a:xfrm>
            <a:off x="1778000" y="0"/>
            <a:ext cx="8636000" cy="6816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3. Random Forest Regressor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2E6DBA-1336-7411-D2DC-36AC74A1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7" y="968374"/>
            <a:ext cx="10921917" cy="428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43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EE18-C8D1-8F70-50D0-0942E961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56EAB29-579F-6CB1-B07C-2D73B915EDD2}"/>
              </a:ext>
            </a:extLst>
          </p:cNvPr>
          <p:cNvSpPr txBox="1">
            <a:spLocks/>
          </p:cNvSpPr>
          <p:nvPr/>
        </p:nvSpPr>
        <p:spPr>
          <a:xfrm>
            <a:off x="0" y="949368"/>
            <a:ext cx="12191999" cy="590863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1AAA1-F925-FFB3-7834-75F45EE5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23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DE1E82B-907B-A0FA-9CEF-22B4136F6C35}"/>
              </a:ext>
            </a:extLst>
          </p:cNvPr>
          <p:cNvSpPr txBox="1">
            <a:spLocks/>
          </p:cNvSpPr>
          <p:nvPr/>
        </p:nvSpPr>
        <p:spPr>
          <a:xfrm>
            <a:off x="1319349" y="0"/>
            <a:ext cx="10499957" cy="914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4. </a:t>
            </a:r>
            <a:r>
              <a:rPr lang="en-US" sz="2800" b="1" dirty="0" err="1"/>
              <a:t>LightGBM</a:t>
            </a:r>
            <a:r>
              <a:rPr lang="en-US" sz="2800" b="1" dirty="0"/>
              <a:t> Classifier Model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C8BC5-FFAD-7DEB-483E-BC210B1D6597}"/>
              </a:ext>
            </a:extLst>
          </p:cNvPr>
          <p:cNvSpPr txBox="1"/>
          <p:nvPr/>
        </p:nvSpPr>
        <p:spPr>
          <a:xfrm>
            <a:off x="747421" y="1226820"/>
            <a:ext cx="102257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dirty="0"/>
              <a:t>Random Forest Regressor</a:t>
            </a:r>
            <a:r>
              <a:rPr lang="en-US" altLang="en-US" sz="3200" b="1" dirty="0"/>
              <a:t> Model: Accuracy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8B18F-BB6A-0792-CEA8-E9E17A47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4" y="1846861"/>
            <a:ext cx="8912225" cy="437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22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99E91-DB19-05F5-2216-6757E193F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E71614A7-E296-3C8A-9B1D-236F30AF1532}"/>
              </a:ext>
            </a:extLst>
          </p:cNvPr>
          <p:cNvSpPr txBox="1">
            <a:spLocks/>
          </p:cNvSpPr>
          <p:nvPr/>
        </p:nvSpPr>
        <p:spPr>
          <a:xfrm>
            <a:off x="1" y="949368"/>
            <a:ext cx="12191999" cy="523078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C68E0-D863-3C2D-3031-C9A7389F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24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088C6DB-9F4A-DD9E-3327-D0D1DD3CD338}"/>
              </a:ext>
            </a:extLst>
          </p:cNvPr>
          <p:cNvSpPr txBox="1">
            <a:spLocks/>
          </p:cNvSpPr>
          <p:nvPr/>
        </p:nvSpPr>
        <p:spPr>
          <a:xfrm>
            <a:off x="1415996" y="167640"/>
            <a:ext cx="9360007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/>
              <a:t>Machine Learning: 4. </a:t>
            </a:r>
            <a:r>
              <a:rPr lang="en-US" sz="4000" b="1" dirty="0" err="1"/>
              <a:t>LightGBM</a:t>
            </a:r>
            <a:r>
              <a:rPr lang="en-US" sz="4000" b="1" dirty="0"/>
              <a:t> Classifier Model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02CB9-FEFC-9B25-21E8-2A8132618857}"/>
              </a:ext>
            </a:extLst>
          </p:cNvPr>
          <p:cNvSpPr txBox="1"/>
          <p:nvPr/>
        </p:nvSpPr>
        <p:spPr>
          <a:xfrm>
            <a:off x="0" y="948307"/>
            <a:ext cx="11445197" cy="6001643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/>
              <a:t>LightGBM</a:t>
            </a:r>
            <a:r>
              <a:rPr lang="en-US" sz="2400" b="1" dirty="0"/>
              <a:t> Classifier Model</a:t>
            </a:r>
            <a:r>
              <a:rPr lang="en-US" altLang="en-US" sz="2400" b="1" dirty="0"/>
              <a:t>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/>
              <a:t>Train, validate accuracy, predict “potential $10 Billion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      valuation startup in 3 years time” visualization  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BC022-46BB-4F6C-CB10-894376F1B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9" y="2653970"/>
            <a:ext cx="4953000" cy="4095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E87A9A-B20C-ADBF-632B-D728678E9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5" y="2653970"/>
            <a:ext cx="5650822" cy="42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19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99FCD-D23C-A51A-AFEB-86803BE4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663B14-8B27-65CE-B658-C4C576F8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25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3DCD87F-61CD-5EC0-D0D1-B4728ED9D8D9}"/>
              </a:ext>
            </a:extLst>
          </p:cNvPr>
          <p:cNvSpPr txBox="1">
            <a:spLocks/>
          </p:cNvSpPr>
          <p:nvPr/>
        </p:nvSpPr>
        <p:spPr>
          <a:xfrm>
            <a:off x="1390899" y="106997"/>
            <a:ext cx="10027067" cy="10820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dirty="0"/>
              <a:t>Machine Learning: 4. </a:t>
            </a:r>
            <a:r>
              <a:rPr lang="en-US" sz="4000" b="1" dirty="0" err="1"/>
              <a:t>LightGBM</a:t>
            </a:r>
            <a:r>
              <a:rPr lang="en-US" sz="4000" b="1" dirty="0"/>
              <a:t> Classifier Model analysis</a:t>
            </a:r>
          </a:p>
          <a:p>
            <a:pPr>
              <a:lnSpc>
                <a:spcPct val="100000"/>
              </a:lnSpc>
            </a:pPr>
            <a:r>
              <a:rPr lang="en-US" sz="40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7684E-5C3F-0720-8EAE-B13CE846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62" y="1189037"/>
            <a:ext cx="10282904" cy="4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36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94812-9CF8-E1EE-D611-ABBF25697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C7387EB-40DF-80AA-1B62-23C2FF4E1566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590863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3388A-5025-4B07-C308-BE27352F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26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E7FD8FF-F162-EAA9-219B-4F6A8AD743F6}"/>
              </a:ext>
            </a:extLst>
          </p:cNvPr>
          <p:cNvSpPr txBox="1">
            <a:spLocks/>
          </p:cNvSpPr>
          <p:nvPr/>
        </p:nvSpPr>
        <p:spPr>
          <a:xfrm>
            <a:off x="1411364" y="261948"/>
            <a:ext cx="10499957" cy="687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5. </a:t>
            </a:r>
            <a:r>
              <a:rPr lang="en-US" sz="2800" b="1" dirty="0" err="1"/>
              <a:t>XGBoost</a:t>
            </a:r>
            <a:r>
              <a:rPr lang="en-US" sz="2800" b="1" dirty="0"/>
              <a:t> Classifier Model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47AD31-2D32-3A0C-C928-D52E208C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507" y="949368"/>
            <a:ext cx="9198123" cy="472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48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26FBA-F5AE-AC83-D492-E813B3C1E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C0B3AC0B-47DD-7AD5-046B-E6E48F9359AE}"/>
              </a:ext>
            </a:extLst>
          </p:cNvPr>
          <p:cNvSpPr txBox="1">
            <a:spLocks/>
          </p:cNvSpPr>
          <p:nvPr/>
        </p:nvSpPr>
        <p:spPr>
          <a:xfrm>
            <a:off x="1" y="949368"/>
            <a:ext cx="12191999" cy="523078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7CD5D-7657-DBDC-8F72-FF0E5EAD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27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5F0E283-CB06-642C-BAEC-492B6CD05249}"/>
              </a:ext>
            </a:extLst>
          </p:cNvPr>
          <p:cNvSpPr txBox="1">
            <a:spLocks/>
          </p:cNvSpPr>
          <p:nvPr/>
        </p:nvSpPr>
        <p:spPr>
          <a:xfrm>
            <a:off x="1160608" y="69959"/>
            <a:ext cx="10273154" cy="1027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5. </a:t>
            </a:r>
            <a:r>
              <a:rPr lang="en-US" sz="2800" b="1" dirty="0" err="1"/>
              <a:t>XGBoost</a:t>
            </a:r>
            <a:r>
              <a:rPr lang="en-US" sz="2800" b="1" dirty="0"/>
              <a:t> Classifier Model 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3F8AE-9A3B-B97E-DF4E-265D16A3209B}"/>
              </a:ext>
            </a:extLst>
          </p:cNvPr>
          <p:cNvSpPr txBox="1"/>
          <p:nvPr/>
        </p:nvSpPr>
        <p:spPr>
          <a:xfrm>
            <a:off x="0" y="948307"/>
            <a:ext cx="11048217" cy="6001643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/>
              <a:t>XGboost</a:t>
            </a:r>
            <a:r>
              <a:rPr lang="en-US" sz="2400" b="1" dirty="0"/>
              <a:t> Classifier </a:t>
            </a:r>
            <a:r>
              <a:rPr lang="en-US" altLang="en-US" sz="2400" b="1" dirty="0"/>
              <a:t>Model: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/>
              <a:t>Train, validate accuracy, predict “potential $10 Billion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      valuation startup in 3 years time” visualization  </a:t>
            </a:r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DD3700-277E-4B7E-E5BF-DA0D0CD93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827" y="2725947"/>
            <a:ext cx="4746710" cy="3903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6BB645-01AC-33FB-64CA-7E4E815F0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664" y="2725947"/>
            <a:ext cx="4577751" cy="39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9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5B69C-E51F-30B1-339B-3B4D6C976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0D4A9-6983-7ED8-898A-9946CB17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28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6338C28-5246-6FD7-B488-401C07A28363}"/>
              </a:ext>
            </a:extLst>
          </p:cNvPr>
          <p:cNvSpPr txBox="1">
            <a:spLocks/>
          </p:cNvSpPr>
          <p:nvPr/>
        </p:nvSpPr>
        <p:spPr>
          <a:xfrm>
            <a:off x="1266142" y="203874"/>
            <a:ext cx="10167619" cy="1082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5. </a:t>
            </a:r>
            <a:r>
              <a:rPr lang="en-US" sz="2800" b="1" dirty="0" err="1"/>
              <a:t>XGBoost</a:t>
            </a:r>
            <a:r>
              <a:rPr lang="en-US" sz="2800" b="1" dirty="0"/>
              <a:t> Classifier Model analysis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AB58EC-0288-D23F-64DA-2CF9881C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966787"/>
            <a:ext cx="94869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22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5E16D-D18E-2FA3-CF5C-E01CD36DF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91CCC6DD-6B15-F34B-71C4-A9365B93B56C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590863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41612-FFAF-180D-2515-B353E350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29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B7F6CA7-7A80-AF87-B4C7-2114B0EBD6C6}"/>
              </a:ext>
            </a:extLst>
          </p:cNvPr>
          <p:cNvSpPr txBox="1">
            <a:spLocks/>
          </p:cNvSpPr>
          <p:nvPr/>
        </p:nvSpPr>
        <p:spPr>
          <a:xfrm>
            <a:off x="1676236" y="134507"/>
            <a:ext cx="8839528" cy="687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6. </a:t>
            </a:r>
            <a:r>
              <a:rPr lang="en-US" sz="2800" b="1" dirty="0" err="1"/>
              <a:t>CatBoost</a:t>
            </a:r>
            <a:r>
              <a:rPr lang="en-US" sz="2800" b="1" dirty="0"/>
              <a:t> Classifier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06785-2FE0-8E43-76DD-F5D8645BE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37" y="956434"/>
            <a:ext cx="8453044" cy="416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4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6B4F0-4D0E-B3FF-D39E-F87A7A49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985BFDC9-7E6F-FE50-29DB-1FC89137C2B1}"/>
              </a:ext>
            </a:extLst>
          </p:cNvPr>
          <p:cNvSpPr/>
          <p:nvPr/>
        </p:nvSpPr>
        <p:spPr>
          <a:xfrm>
            <a:off x="6424551" y="1925852"/>
            <a:ext cx="1968761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82451734-581B-E767-790B-31D98FCDC67C}"/>
              </a:ext>
            </a:extLst>
          </p:cNvPr>
          <p:cNvSpPr/>
          <p:nvPr/>
        </p:nvSpPr>
        <p:spPr>
          <a:xfrm>
            <a:off x="2387032" y="1931597"/>
            <a:ext cx="1775735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20018FBC-2E3A-D026-C504-9F8BB069454E}"/>
              </a:ext>
            </a:extLst>
          </p:cNvPr>
          <p:cNvSpPr/>
          <p:nvPr/>
        </p:nvSpPr>
        <p:spPr>
          <a:xfrm>
            <a:off x="4282649" y="1931597"/>
            <a:ext cx="1775735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D384E-E548-C640-9D1B-7DDBCFF2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3843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39472C1-4169-84E0-05D8-767CF832B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28" y="116756"/>
            <a:ext cx="2275564" cy="1325563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800" b="1" dirty="0"/>
              <a:t>Steps:</a:t>
            </a: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76635B25-2DD9-E537-2677-F15548CCF5EA}"/>
              </a:ext>
            </a:extLst>
          </p:cNvPr>
          <p:cNvSpPr txBox="1"/>
          <p:nvPr/>
        </p:nvSpPr>
        <p:spPr bwMode="white">
          <a:xfrm>
            <a:off x="2465600" y="2207292"/>
            <a:ext cx="15081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 cap="all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Cleaning</a:t>
            </a:r>
          </a:p>
        </p:txBody>
      </p:sp>
      <p:sp>
        <p:nvSpPr>
          <p:cNvPr id="8" name="object 22">
            <a:extLst>
              <a:ext uri="{FF2B5EF4-FFF2-40B4-BE49-F238E27FC236}">
                <a16:creationId xmlns:a16="http://schemas.microsoft.com/office/drawing/2014/main" id="{F417C239-2314-5406-4A39-18CF89DB2F33}"/>
              </a:ext>
            </a:extLst>
          </p:cNvPr>
          <p:cNvSpPr txBox="1"/>
          <p:nvPr/>
        </p:nvSpPr>
        <p:spPr bwMode="white">
          <a:xfrm>
            <a:off x="4441877" y="2245699"/>
            <a:ext cx="15268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 cap="all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EDA &amp; findings</a:t>
            </a:r>
          </a:p>
        </p:txBody>
      </p:sp>
      <p:sp>
        <p:nvSpPr>
          <p:cNvPr id="10" name="object 23">
            <a:extLst>
              <a:ext uri="{FF2B5EF4-FFF2-40B4-BE49-F238E27FC236}">
                <a16:creationId xmlns:a16="http://schemas.microsoft.com/office/drawing/2014/main" id="{CB2044A0-6137-3EE4-3CCD-0BE23913885F}"/>
              </a:ext>
            </a:extLst>
          </p:cNvPr>
          <p:cNvSpPr txBox="1"/>
          <p:nvPr/>
        </p:nvSpPr>
        <p:spPr bwMode="white">
          <a:xfrm>
            <a:off x="6589321" y="2091810"/>
            <a:ext cx="17757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 cap="all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Learning &amp; modelling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4C925066-C9E4-D7E4-31BF-C2E3974AAB76}"/>
              </a:ext>
            </a:extLst>
          </p:cNvPr>
          <p:cNvSpPr/>
          <p:nvPr/>
        </p:nvSpPr>
        <p:spPr>
          <a:xfrm>
            <a:off x="588087" y="1931597"/>
            <a:ext cx="1709277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5EB62412-4E3C-5AC0-FB5A-B23D906CFBA8}"/>
              </a:ext>
            </a:extLst>
          </p:cNvPr>
          <p:cNvSpPr txBox="1"/>
          <p:nvPr/>
        </p:nvSpPr>
        <p:spPr bwMode="white">
          <a:xfrm>
            <a:off x="763500" y="2425007"/>
            <a:ext cx="13595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cap="all" dirty="0">
                <a:latin typeface="+mj-lt"/>
                <a:ea typeface="+mj-ea"/>
                <a:cs typeface="+mj-cs"/>
              </a:rPr>
              <a:t>1. Data Prep</a:t>
            </a:r>
            <a:r>
              <a:rPr lang="en-US" sz="2400" b="1" dirty="0">
                <a:cs typeface="Arial"/>
              </a:rPr>
              <a:t>	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BC68675A-1CAD-7E5B-2536-235B4B0C5C01}"/>
              </a:ext>
            </a:extLst>
          </p:cNvPr>
          <p:cNvSpPr/>
          <p:nvPr/>
        </p:nvSpPr>
        <p:spPr>
          <a:xfrm>
            <a:off x="8558082" y="1962942"/>
            <a:ext cx="1968761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24">
            <a:extLst>
              <a:ext uri="{FF2B5EF4-FFF2-40B4-BE49-F238E27FC236}">
                <a16:creationId xmlns:a16="http://schemas.microsoft.com/office/drawing/2014/main" id="{24BEA7F9-CCE7-4474-6EF5-984ABBFED76E}"/>
              </a:ext>
            </a:extLst>
          </p:cNvPr>
          <p:cNvSpPr txBox="1"/>
          <p:nvPr/>
        </p:nvSpPr>
        <p:spPr bwMode="white">
          <a:xfrm>
            <a:off x="8751108" y="2110818"/>
            <a:ext cx="1775735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 cap="all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Accuracy &amp;</a:t>
            </a:r>
          </a:p>
          <a:p>
            <a:r>
              <a:rPr lang="en-US" dirty="0"/>
              <a:t>Validation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DD8B729A-1DC9-BE72-037B-BC24C9C52FBB}"/>
              </a:ext>
            </a:extLst>
          </p:cNvPr>
          <p:cNvSpPr/>
          <p:nvPr/>
        </p:nvSpPr>
        <p:spPr>
          <a:xfrm>
            <a:off x="8493612" y="3825875"/>
            <a:ext cx="2033231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03F1DBBE-EA21-B115-367C-64C84F629553}"/>
              </a:ext>
            </a:extLst>
          </p:cNvPr>
          <p:cNvSpPr/>
          <p:nvPr/>
        </p:nvSpPr>
        <p:spPr>
          <a:xfrm>
            <a:off x="6424551" y="3749675"/>
            <a:ext cx="1775735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75984DE1-97A6-4BB5-D065-C5386A227AF4}"/>
              </a:ext>
            </a:extLst>
          </p:cNvPr>
          <p:cNvSpPr/>
          <p:nvPr/>
        </p:nvSpPr>
        <p:spPr>
          <a:xfrm>
            <a:off x="4403039" y="3825875"/>
            <a:ext cx="1775735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1B4A99A9-E36B-9A01-882D-2B0CED81A11A}"/>
              </a:ext>
            </a:extLst>
          </p:cNvPr>
          <p:cNvSpPr/>
          <p:nvPr/>
        </p:nvSpPr>
        <p:spPr>
          <a:xfrm>
            <a:off x="594969" y="3896972"/>
            <a:ext cx="1775735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D7D42F18-5F0A-397C-9AC8-178A966A9EC5}"/>
              </a:ext>
            </a:extLst>
          </p:cNvPr>
          <p:cNvSpPr/>
          <p:nvPr/>
        </p:nvSpPr>
        <p:spPr>
          <a:xfrm>
            <a:off x="2552092" y="3884417"/>
            <a:ext cx="1775735" cy="1325562"/>
          </a:xfrm>
          <a:prstGeom prst="homePlate">
            <a:avLst/>
          </a:prstGeom>
          <a:solidFill>
            <a:srgbClr val="0090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4B191B02-3E9B-D43C-B326-EB69372CB9D4}"/>
              </a:ext>
            </a:extLst>
          </p:cNvPr>
          <p:cNvSpPr txBox="1"/>
          <p:nvPr/>
        </p:nvSpPr>
        <p:spPr bwMode="white">
          <a:xfrm>
            <a:off x="746139" y="4215283"/>
            <a:ext cx="135953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 cap="all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Selection	</a:t>
            </a:r>
          </a:p>
        </p:txBody>
      </p:sp>
      <p:sp>
        <p:nvSpPr>
          <p:cNvPr id="17" name="object 21">
            <a:extLst>
              <a:ext uri="{FF2B5EF4-FFF2-40B4-BE49-F238E27FC236}">
                <a16:creationId xmlns:a16="http://schemas.microsoft.com/office/drawing/2014/main" id="{AD210C03-8DC8-3213-B8C8-7EE3F80F5BD0}"/>
              </a:ext>
            </a:extLst>
          </p:cNvPr>
          <p:cNvSpPr txBox="1"/>
          <p:nvPr/>
        </p:nvSpPr>
        <p:spPr bwMode="white">
          <a:xfrm>
            <a:off x="2633537" y="4159227"/>
            <a:ext cx="1649112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 cap="all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Model </a:t>
            </a:r>
          </a:p>
          <a:p>
            <a:r>
              <a:rPr lang="en-US" dirty="0"/>
              <a:t>Deployment</a:t>
            </a:r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C8C5D3E5-D147-9147-1FB6-C50587473A8B}"/>
              </a:ext>
            </a:extLst>
          </p:cNvPr>
          <p:cNvSpPr txBox="1"/>
          <p:nvPr/>
        </p:nvSpPr>
        <p:spPr bwMode="white">
          <a:xfrm>
            <a:off x="4524641" y="4057372"/>
            <a:ext cx="1526839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 cap="all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Findings,</a:t>
            </a:r>
          </a:p>
          <a:p>
            <a:r>
              <a:rPr lang="en-US" dirty="0"/>
              <a:t>Lessons</a:t>
            </a:r>
          </a:p>
          <a:p>
            <a:r>
              <a:rPr lang="en-US" dirty="0"/>
              <a:t>learned</a:t>
            </a:r>
          </a:p>
        </p:txBody>
      </p:sp>
      <p:sp>
        <p:nvSpPr>
          <p:cNvPr id="19" name="object 23">
            <a:extLst>
              <a:ext uri="{FF2B5EF4-FFF2-40B4-BE49-F238E27FC236}">
                <a16:creationId xmlns:a16="http://schemas.microsoft.com/office/drawing/2014/main" id="{D81960C2-A661-8C2A-A316-E306DC760372}"/>
              </a:ext>
            </a:extLst>
          </p:cNvPr>
          <p:cNvSpPr txBox="1"/>
          <p:nvPr/>
        </p:nvSpPr>
        <p:spPr bwMode="white">
          <a:xfrm>
            <a:off x="6521063" y="4065262"/>
            <a:ext cx="1775735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 cap="all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</a:t>
            </a:r>
          </a:p>
          <a:p>
            <a:r>
              <a:rPr lang="en-US" dirty="0"/>
              <a:t>work</a:t>
            </a:r>
          </a:p>
        </p:txBody>
      </p:sp>
      <p:sp>
        <p:nvSpPr>
          <p:cNvPr id="20" name="object 24">
            <a:extLst>
              <a:ext uri="{FF2B5EF4-FFF2-40B4-BE49-F238E27FC236}">
                <a16:creationId xmlns:a16="http://schemas.microsoft.com/office/drawing/2014/main" id="{930D3232-F456-59A5-C65A-2E461CA7CEE7}"/>
              </a:ext>
            </a:extLst>
          </p:cNvPr>
          <p:cNvSpPr txBox="1"/>
          <p:nvPr/>
        </p:nvSpPr>
        <p:spPr bwMode="white">
          <a:xfrm>
            <a:off x="8590124" y="4082196"/>
            <a:ext cx="1775735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b="1" cap="all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Source</a:t>
            </a:r>
          </a:p>
          <a:p>
            <a:r>
              <a:rPr lang="en-US" dirty="0"/>
              <a:t>References</a:t>
            </a:r>
          </a:p>
        </p:txBody>
      </p:sp>
      <p:pic>
        <p:nvPicPr>
          <p:cNvPr id="40" name="Graphic 39" descr="Bar graph with upward trend with solid fill">
            <a:extLst>
              <a:ext uri="{FF2B5EF4-FFF2-40B4-BE49-F238E27FC236}">
                <a16:creationId xmlns:a16="http://schemas.microsoft.com/office/drawing/2014/main" id="{7444A2E4-3F06-BEF6-12E8-A4C514702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55096" y="2109545"/>
            <a:ext cx="1178959" cy="1178959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42" name="Graphic 41" descr="Database with solid fill">
            <a:extLst>
              <a:ext uri="{FF2B5EF4-FFF2-40B4-BE49-F238E27FC236}">
                <a16:creationId xmlns:a16="http://schemas.microsoft.com/office/drawing/2014/main" id="{2C06831F-4976-AD2E-9B67-C8063192F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0169" y="4014335"/>
            <a:ext cx="914400" cy="9144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73840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91580-CA4A-A3AD-B7AC-72573E81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151FCBF7-C339-D123-AD53-2A6B5DBD568D}"/>
              </a:ext>
            </a:extLst>
          </p:cNvPr>
          <p:cNvSpPr txBox="1">
            <a:spLocks/>
          </p:cNvSpPr>
          <p:nvPr/>
        </p:nvSpPr>
        <p:spPr>
          <a:xfrm>
            <a:off x="1" y="949368"/>
            <a:ext cx="12191999" cy="523078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9B9BF-7B1C-B817-B5D1-0E42B194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30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E493756-88C2-3D88-0E03-51C609A919FB}"/>
              </a:ext>
            </a:extLst>
          </p:cNvPr>
          <p:cNvSpPr txBox="1">
            <a:spLocks/>
          </p:cNvSpPr>
          <p:nvPr/>
        </p:nvSpPr>
        <p:spPr>
          <a:xfrm>
            <a:off x="1160608" y="69959"/>
            <a:ext cx="10273154" cy="10273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6. </a:t>
            </a:r>
            <a:r>
              <a:rPr lang="en-US" sz="2800" b="1" dirty="0" err="1"/>
              <a:t>CatBoost</a:t>
            </a:r>
            <a:r>
              <a:rPr lang="en-US" sz="2800" b="1" dirty="0"/>
              <a:t> Classifier Model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8EEBD-BF62-A688-0181-9ADD03D106C9}"/>
              </a:ext>
            </a:extLst>
          </p:cNvPr>
          <p:cNvSpPr txBox="1"/>
          <p:nvPr/>
        </p:nvSpPr>
        <p:spPr>
          <a:xfrm>
            <a:off x="0" y="948307"/>
            <a:ext cx="12191999" cy="6001643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     </a:t>
            </a:r>
            <a:r>
              <a:rPr lang="en-US" sz="2400" b="1" dirty="0" err="1"/>
              <a:t>CatBoost</a:t>
            </a:r>
            <a:r>
              <a:rPr lang="en-US" sz="2400" b="1" dirty="0"/>
              <a:t> Classifier Model</a:t>
            </a:r>
            <a:r>
              <a:rPr lang="en-US" altLang="en-US" sz="2400" b="1" dirty="0"/>
              <a:t>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/>
          </a:p>
          <a:p>
            <a:pPr marL="457200" lvl="0" indent="-457200" algn="ctr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/>
              <a:t>Train, validate accuracy, predict “potential $10 Billion </a:t>
            </a:r>
          </a:p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valuation startup in 3 years time” visualization  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EFD2E-ACE1-4261-580C-B03AC27E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35" y="2700268"/>
            <a:ext cx="4820408" cy="4087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55E392-C5E8-5DE7-792B-AEF5311C3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232" y="2700267"/>
            <a:ext cx="5522079" cy="40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56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CC239-C4A3-E26A-1025-3192E48DF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FA683-CABC-8D91-4EBF-1935A016C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31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28434050-421A-28B9-2671-C065E4C3ACC8}"/>
              </a:ext>
            </a:extLst>
          </p:cNvPr>
          <p:cNvSpPr txBox="1">
            <a:spLocks/>
          </p:cNvSpPr>
          <p:nvPr/>
        </p:nvSpPr>
        <p:spPr>
          <a:xfrm>
            <a:off x="1266142" y="203874"/>
            <a:ext cx="10167619" cy="1082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6. </a:t>
            </a:r>
            <a:r>
              <a:rPr lang="en-US" sz="2800" b="1" dirty="0" err="1"/>
              <a:t>CatBoost</a:t>
            </a:r>
            <a:r>
              <a:rPr lang="en-US" sz="2800" b="1" dirty="0"/>
              <a:t> Classifier Model analysis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45FC6-567F-3665-243F-3C30DAC0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938212"/>
            <a:ext cx="94869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8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DAB85-41E0-8242-8E59-7CB2A247B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4B33DD93-872D-8CB4-1D74-4BE6C77CD74D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590863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3768E-40F0-AFC1-CD97-65487A0AE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32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E6DF201-844C-0BAE-5946-B24EA6F4DCA5}"/>
              </a:ext>
            </a:extLst>
          </p:cNvPr>
          <p:cNvSpPr txBox="1">
            <a:spLocks/>
          </p:cNvSpPr>
          <p:nvPr/>
        </p:nvSpPr>
        <p:spPr>
          <a:xfrm>
            <a:off x="1218872" y="122151"/>
            <a:ext cx="10499957" cy="687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7. Gradient Boosting Classifier 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(Scikit-learn)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A3B32-AB6C-9D73-0A65-55DE704A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70" y="1232585"/>
            <a:ext cx="9248428" cy="432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10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8B5C6-73E4-E64B-4BBB-11CF4892D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E470E64F-9B86-B087-BA93-4C7D0DC4856E}"/>
              </a:ext>
            </a:extLst>
          </p:cNvPr>
          <p:cNvSpPr txBox="1">
            <a:spLocks/>
          </p:cNvSpPr>
          <p:nvPr/>
        </p:nvSpPr>
        <p:spPr>
          <a:xfrm>
            <a:off x="1" y="949368"/>
            <a:ext cx="12191999" cy="523078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3DB6D-B233-24BA-A991-BC163BFAE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33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6E8A014-1B60-97BA-380F-595F214066E8}"/>
              </a:ext>
            </a:extLst>
          </p:cNvPr>
          <p:cNvSpPr txBox="1">
            <a:spLocks/>
          </p:cNvSpPr>
          <p:nvPr/>
        </p:nvSpPr>
        <p:spPr>
          <a:xfrm>
            <a:off x="316093" y="164182"/>
            <a:ext cx="11559814" cy="1027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7. Gradient Boosting Classifier (Scikit-learn)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85A888-A5F9-2613-8A0E-F92B19DB1786}"/>
              </a:ext>
            </a:extLst>
          </p:cNvPr>
          <p:cNvSpPr txBox="1"/>
          <p:nvPr/>
        </p:nvSpPr>
        <p:spPr>
          <a:xfrm>
            <a:off x="0" y="948307"/>
            <a:ext cx="12191999" cy="6001643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Gradient Boosting Classifier (Scikit-learn) </a:t>
            </a:r>
            <a:r>
              <a:rPr lang="en-US" altLang="en-US" sz="2400" b="1" dirty="0"/>
              <a:t>Model: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b="1" dirty="0"/>
              <a:t>Train, validate accuracy, predict “potential $10 Billion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/>
              <a:t>      valuation startup in 3 years time” visualization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BD676-0500-968E-D488-9803F47B9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93" y="2541816"/>
            <a:ext cx="5187560" cy="4185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93E33-A77C-C323-535F-82B04F9E9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34" y="2502997"/>
            <a:ext cx="6182473" cy="42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9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5D39F-0F11-C2FE-3938-AC325A433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64D00-39F2-F28A-EE8F-DB13358CA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34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62A48E9-F257-231A-BEF9-878667E8F664}"/>
              </a:ext>
            </a:extLst>
          </p:cNvPr>
          <p:cNvSpPr txBox="1">
            <a:spLocks/>
          </p:cNvSpPr>
          <p:nvPr/>
        </p:nvSpPr>
        <p:spPr>
          <a:xfrm>
            <a:off x="1266142" y="203874"/>
            <a:ext cx="10167619" cy="1082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7. Gradient Boosting Classifier (Scikit-learn) analysis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C9979-A116-2C49-18FB-D2C0E8DE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76362"/>
            <a:ext cx="94488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60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5CF1-1E6E-7350-69F3-9F2253DE9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BD830C5-FB5D-4146-4CCC-148190A6E05A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02B74-49A6-4FA5-CC22-CCB47FA4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35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012D8E1-2276-16EB-399C-6DBE0A69DDBC}"/>
              </a:ext>
            </a:extLst>
          </p:cNvPr>
          <p:cNvSpPr txBox="1">
            <a:spLocks/>
          </p:cNvSpPr>
          <p:nvPr/>
        </p:nvSpPr>
        <p:spPr>
          <a:xfrm>
            <a:off x="1319349" y="312718"/>
            <a:ext cx="10499957" cy="6874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8. AdaBoost Classifier model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FB27B-FD7E-F11B-C89C-CAEFBD18E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72" y="1422011"/>
            <a:ext cx="9713827" cy="401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76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15401-BCE1-D39E-75BD-8F9C7E866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BAB0DBF-2EBA-0EEB-AC8B-C88C7D205B4E}"/>
              </a:ext>
            </a:extLst>
          </p:cNvPr>
          <p:cNvSpPr txBox="1">
            <a:spLocks/>
          </p:cNvSpPr>
          <p:nvPr/>
        </p:nvSpPr>
        <p:spPr>
          <a:xfrm>
            <a:off x="1" y="690113"/>
            <a:ext cx="12191999" cy="6167887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9A727C-153D-7142-AEF7-8A13FD1C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36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8527A71F-1CA7-19EE-3435-CBE603938E6B}"/>
              </a:ext>
            </a:extLst>
          </p:cNvPr>
          <p:cNvSpPr txBox="1">
            <a:spLocks/>
          </p:cNvSpPr>
          <p:nvPr/>
        </p:nvSpPr>
        <p:spPr>
          <a:xfrm>
            <a:off x="1160608" y="69959"/>
            <a:ext cx="10273154" cy="1027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8. AdaBoost Classifier model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6D437-A585-78EE-B064-A3CCA239A527}"/>
              </a:ext>
            </a:extLst>
          </p:cNvPr>
          <p:cNvSpPr txBox="1"/>
          <p:nvPr/>
        </p:nvSpPr>
        <p:spPr>
          <a:xfrm>
            <a:off x="1798491" y="690113"/>
            <a:ext cx="8415184" cy="5078313"/>
          </a:xfrm>
          <a:prstGeom prst="rect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/>
              <a:t>ADAboost</a:t>
            </a:r>
            <a:r>
              <a:rPr lang="en-US" sz="2400" b="1" dirty="0"/>
              <a:t> Classifier </a:t>
            </a:r>
            <a:r>
              <a:rPr lang="en-US" altLang="en-US" sz="2400" b="1" dirty="0"/>
              <a:t>Model: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b="1" dirty="0"/>
              <a:t>Train, validate accuracy, predict “potential $10 Billion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/>
              <a:t>      valuation startup in 3 years time” visualization 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98D79-DB99-5F66-ADDD-F5718C91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242" y="2259404"/>
            <a:ext cx="6667891" cy="4600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9AF43-3DD3-98B0-605F-2B988E7E1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" y="2257425"/>
            <a:ext cx="55149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96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EA89E-CB54-F8BA-2923-3E9A0E6D8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EF3651-E812-F958-632B-64076C61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37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FDFB5FE-0A74-8C12-45F9-1FDB26056292}"/>
              </a:ext>
            </a:extLst>
          </p:cNvPr>
          <p:cNvSpPr txBox="1">
            <a:spLocks/>
          </p:cNvSpPr>
          <p:nvPr/>
        </p:nvSpPr>
        <p:spPr>
          <a:xfrm>
            <a:off x="1266142" y="203874"/>
            <a:ext cx="10167619" cy="10820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Learning: 8. AdaBoost Classifier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11291-4D12-B5A8-B825-A301186A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7" y="971550"/>
            <a:ext cx="94583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82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B89D1-D9F5-2C96-F95A-E820AC03A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FDABF-91A0-14D1-09A6-1F4EA675B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38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2BC78C6-3E7F-B207-9A30-471C57BE5625}"/>
              </a:ext>
            </a:extLst>
          </p:cNvPr>
          <p:cNvSpPr txBox="1">
            <a:spLocks/>
          </p:cNvSpPr>
          <p:nvPr/>
        </p:nvSpPr>
        <p:spPr>
          <a:xfrm>
            <a:off x="2239308" y="596900"/>
            <a:ext cx="8441392" cy="37973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/>
              <a:t>Machine Learning Model adoption: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Performance metrics evaluation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b="1" dirty="0"/>
              <a:t>findings &amp;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070630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F325C-A711-7120-72BD-737F9F96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119EF-21B1-829D-EA0A-71862C06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39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274AA39-997C-AF90-A93B-1C7B84456380}"/>
              </a:ext>
            </a:extLst>
          </p:cNvPr>
          <p:cNvSpPr txBox="1">
            <a:spLocks/>
          </p:cNvSpPr>
          <p:nvPr/>
        </p:nvSpPr>
        <p:spPr>
          <a:xfrm>
            <a:off x="1675926" y="337267"/>
            <a:ext cx="8478727" cy="1234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 Model performance metrics comparison, evaluation &amp; 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A57F7-E08E-98C6-37EE-437A113F2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6" y="1795904"/>
            <a:ext cx="11772648" cy="3266192"/>
          </a:xfrm>
          <a:prstGeom prst="rect">
            <a:avLst/>
          </a:prstGeom>
        </p:spPr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9572C574-BB26-AF0C-2699-F9607A550344}"/>
              </a:ext>
            </a:extLst>
          </p:cNvPr>
          <p:cNvSpPr/>
          <p:nvPr/>
        </p:nvSpPr>
        <p:spPr>
          <a:xfrm rot="16200000">
            <a:off x="9185367" y="3237411"/>
            <a:ext cx="418012" cy="579120"/>
          </a:xfrm>
          <a:prstGeom prst="triangl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37F3F4C3-93DB-FE65-7E32-0CEC734934B5}"/>
              </a:ext>
            </a:extLst>
          </p:cNvPr>
          <p:cNvSpPr/>
          <p:nvPr/>
        </p:nvSpPr>
        <p:spPr>
          <a:xfrm rot="16200000">
            <a:off x="6934201" y="3237410"/>
            <a:ext cx="418012" cy="579120"/>
          </a:xfrm>
          <a:prstGeom prst="triangl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C68974C-246B-A760-4AFC-8F84A5A34764}"/>
              </a:ext>
            </a:extLst>
          </p:cNvPr>
          <p:cNvSpPr/>
          <p:nvPr/>
        </p:nvSpPr>
        <p:spPr>
          <a:xfrm rot="16200000">
            <a:off x="4839791" y="3237409"/>
            <a:ext cx="418012" cy="579119"/>
          </a:xfrm>
          <a:prstGeom prst="triangl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4CF2329-7F69-C19D-BDE2-B1E677C5C921}"/>
              </a:ext>
            </a:extLst>
          </p:cNvPr>
          <p:cNvSpPr/>
          <p:nvPr/>
        </p:nvSpPr>
        <p:spPr>
          <a:xfrm rot="16200000">
            <a:off x="3621680" y="3359326"/>
            <a:ext cx="261263" cy="335283"/>
          </a:xfrm>
          <a:prstGeom prst="triangl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D2CA80B-8100-0CBA-3DBB-860590AC1BD6}"/>
              </a:ext>
            </a:extLst>
          </p:cNvPr>
          <p:cNvSpPr/>
          <p:nvPr/>
        </p:nvSpPr>
        <p:spPr>
          <a:xfrm rot="16200000">
            <a:off x="2332058" y="3359324"/>
            <a:ext cx="261262" cy="335285"/>
          </a:xfrm>
          <a:prstGeom prst="triangl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9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7D708-B427-5625-B50B-F6FE9171A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FF8951-0505-DDCC-2964-A88828E7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1968" y="6168282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9244B0B-4513-77C1-1EE1-8A72D35A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69"/>
            <a:ext cx="8138424" cy="1325563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000" b="1" dirty="0"/>
              <a:t>Data Preparation Inspection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E902EC7-DC0B-7A49-5363-8F456B6989E7}"/>
              </a:ext>
            </a:extLst>
          </p:cNvPr>
          <p:cNvSpPr txBox="1">
            <a:spLocks/>
          </p:cNvSpPr>
          <p:nvPr/>
        </p:nvSpPr>
        <p:spPr>
          <a:xfrm>
            <a:off x="280025" y="963828"/>
            <a:ext cx="7858399" cy="5894172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1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9F95485-20E0-E1CB-0E62-600BA59BB194}"/>
              </a:ext>
            </a:extLst>
          </p:cNvPr>
          <p:cNvSpPr txBox="1">
            <a:spLocks/>
          </p:cNvSpPr>
          <p:nvPr/>
        </p:nvSpPr>
        <p:spPr bwMode="white">
          <a:xfrm>
            <a:off x="0" y="963828"/>
            <a:ext cx="9700334" cy="3049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Code Snippets - Load dataset and inspection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CE0779-5B13-9A72-60F2-5D8FB071F237}"/>
              </a:ext>
            </a:extLst>
          </p:cNvPr>
          <p:cNvSpPr txBox="1"/>
          <p:nvPr/>
        </p:nvSpPr>
        <p:spPr>
          <a:xfrm>
            <a:off x="280024" y="1695457"/>
            <a:ext cx="7858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# </a:t>
            </a:r>
            <a:r>
              <a:rPr lang="en-US" sz="2000" b="1" dirty="0" err="1"/>
              <a:t>df.head</a:t>
            </a:r>
            <a:r>
              <a:rPr lang="en-US" sz="2000" b="1" dirty="0"/>
              <a:t>()  </a:t>
            </a:r>
          </a:p>
          <a:p>
            <a:r>
              <a:rPr lang="en-US" sz="2000" b="1" dirty="0"/>
              <a:t># df.info()</a:t>
            </a:r>
          </a:p>
          <a:p>
            <a:r>
              <a:rPr lang="en-US" sz="2000" b="1" dirty="0"/>
              <a:t># </a:t>
            </a:r>
            <a:r>
              <a:rPr lang="en-US" sz="2000" b="1" dirty="0" err="1"/>
              <a:t>df.describe</a:t>
            </a:r>
            <a:r>
              <a:rPr lang="en-US" sz="2000" b="1" dirty="0"/>
              <a:t>()</a:t>
            </a:r>
          </a:p>
          <a:p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73A93-B714-F0E4-EB2B-8E74FBBE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8" y="3197288"/>
            <a:ext cx="5994095" cy="2350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57D0FE-97C1-4BC8-146C-B5CCEB2CA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787" y="14169"/>
            <a:ext cx="4633082" cy="3183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3912CA-BCC1-44E0-D7D6-D77F95729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633" y="3343164"/>
            <a:ext cx="5723367" cy="19351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35BD52-03C4-DF82-858F-B455A141E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960" y="1579715"/>
            <a:ext cx="5157520" cy="13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25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BBEB-4B13-387B-F802-90BD11A1E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B4E5A-611B-D4FE-B26B-DDF8C009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40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56C5FEB8-D26C-3495-4CA0-05BE5E9013EC}"/>
              </a:ext>
            </a:extLst>
          </p:cNvPr>
          <p:cNvSpPr txBox="1">
            <a:spLocks/>
          </p:cNvSpPr>
          <p:nvPr/>
        </p:nvSpPr>
        <p:spPr>
          <a:xfrm>
            <a:off x="7903585" y="-339635"/>
            <a:ext cx="3939267" cy="62967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Machine Learning Model adoption: findings &amp; Recommendation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  <a:p>
            <a:pPr>
              <a:lnSpc>
                <a:spcPct val="100000"/>
              </a:lnSpc>
            </a:pPr>
            <a:r>
              <a:rPr lang="en-US" sz="2800" b="1" dirty="0"/>
              <a:t>Gradient boosting machine (GBM) model is adopted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FF0000"/>
                </a:solidFill>
              </a:rPr>
              <a:t>True high-potential startups (83.08%)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FF0000"/>
                </a:solidFill>
              </a:rPr>
              <a:t>Zero false positives (100%)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  <a:p>
            <a:pPr>
              <a:lnSpc>
                <a:spcPct val="100000"/>
              </a:lnSpc>
            </a:pP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E7001-0565-267A-11A9-3C61B6F6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71" y="233082"/>
            <a:ext cx="6226828" cy="63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05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D7767-8D0A-A8FF-C51D-982930C21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43B52C-93F9-C0B7-C07E-A6F9018E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41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AE1BD4D-1771-C1CE-2065-CE8C3B797B4F}"/>
              </a:ext>
            </a:extLst>
          </p:cNvPr>
          <p:cNvSpPr txBox="1">
            <a:spLocks/>
          </p:cNvSpPr>
          <p:nvPr/>
        </p:nvSpPr>
        <p:spPr>
          <a:xfrm>
            <a:off x="725071" y="149306"/>
            <a:ext cx="11307685" cy="7015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Visualization: Geo-Mapping Gradient Boosting Machine (GBM)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2DE51-65BA-4D7F-575E-C1475A09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1045364"/>
            <a:ext cx="7477125" cy="5499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2BA916-3C9A-225B-DBF5-33D1F3BED45A}"/>
              </a:ext>
            </a:extLst>
          </p:cNvPr>
          <p:cNvSpPr txBox="1"/>
          <p:nvPr/>
        </p:nvSpPr>
        <p:spPr>
          <a:xfrm>
            <a:off x="8800316" y="1901309"/>
            <a:ext cx="264238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Predicting Startup with 10 billion valuation potential over next 3 years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7694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6FE8-7EF9-7CE1-E340-66295BADD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512698A3-B081-8C71-F434-681343E9B7D3}"/>
              </a:ext>
            </a:extLst>
          </p:cNvPr>
          <p:cNvSpPr txBox="1">
            <a:spLocks/>
          </p:cNvSpPr>
          <p:nvPr/>
        </p:nvSpPr>
        <p:spPr>
          <a:xfrm>
            <a:off x="687166" y="666750"/>
            <a:ext cx="4587846" cy="5370532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Code snippets:</a:t>
            </a:r>
          </a:p>
          <a:p>
            <a:endParaRPr lang="en-US" sz="1600" b="1" dirty="0"/>
          </a:p>
          <a:p>
            <a:r>
              <a:rPr lang="en-US" sz="1600" b="1" dirty="0"/>
              <a:t>Step 1: </a:t>
            </a:r>
          </a:p>
          <a:p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Install </a:t>
            </a:r>
            <a:r>
              <a:rPr lang="en-US" sz="1600" b="1" dirty="0" err="1"/>
              <a:t>gradio</a:t>
            </a: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Install libraries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Data loading, engineering &amp; final model training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Define features (x) and target (y)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Identify features types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Create robust preprocessing pipelines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Define the final </a:t>
            </a:r>
            <a:r>
              <a:rPr lang="en-US" sz="1600" b="1" dirty="0" err="1"/>
              <a:t>gbm</a:t>
            </a:r>
            <a:r>
              <a:rPr lang="en-US" sz="1600" b="1" dirty="0"/>
              <a:t>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Split data for a final validation set</a:t>
            </a:r>
          </a:p>
          <a:p>
            <a:endParaRPr lang="en-US" sz="1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C9318-EB8F-0A06-517B-095F6C703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42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3E1F8F6-F457-9E36-2BD7-02746ACD89A8}"/>
              </a:ext>
            </a:extLst>
          </p:cNvPr>
          <p:cNvSpPr txBox="1">
            <a:spLocks/>
          </p:cNvSpPr>
          <p:nvPr/>
        </p:nvSpPr>
        <p:spPr>
          <a:xfrm>
            <a:off x="981075" y="-280095"/>
            <a:ext cx="11134726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b="1" dirty="0"/>
              <a:t>Model Deployment: Gradient Boosting Machine (GBM) demonstration</a:t>
            </a:r>
          </a:p>
          <a:p>
            <a:pPr>
              <a:lnSpc>
                <a:spcPct val="100000"/>
              </a:lnSpc>
            </a:pP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4FC7E-479C-6A3C-0AF3-7A9108E32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13" y="666750"/>
            <a:ext cx="5088186" cy="1020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D7518-E1BF-17E0-CAC0-61D8395B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012" y="1687710"/>
            <a:ext cx="5088187" cy="46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22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AC7E6-863C-1E2E-4CB8-B1F095BB6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0DFB8-8518-4C19-BCFE-E2801E0A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43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BF77CFF-C4E1-797A-F698-A06283CFDE93}"/>
              </a:ext>
            </a:extLst>
          </p:cNvPr>
          <p:cNvSpPr txBox="1">
            <a:spLocks/>
          </p:cNvSpPr>
          <p:nvPr/>
        </p:nvSpPr>
        <p:spPr>
          <a:xfrm>
            <a:off x="1428750" y="25309"/>
            <a:ext cx="9934575" cy="1809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Model Deployment: Gradient Boosting Machine (GBM)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demonstration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F0EF70B-9877-9E14-9FC7-BB41E1DFD3F9}"/>
              </a:ext>
            </a:extLst>
          </p:cNvPr>
          <p:cNvSpPr txBox="1">
            <a:spLocks/>
          </p:cNvSpPr>
          <p:nvPr/>
        </p:nvSpPr>
        <p:spPr>
          <a:xfrm>
            <a:off x="583546" y="930184"/>
            <a:ext cx="4502804" cy="4585063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Code snippets:</a:t>
            </a:r>
          </a:p>
          <a:p>
            <a:endParaRPr lang="en-US" sz="1800" b="1" dirty="0"/>
          </a:p>
          <a:p>
            <a:r>
              <a:rPr lang="en-US" sz="1800" b="1" dirty="0"/>
              <a:t>Step 2: </a:t>
            </a:r>
          </a:p>
          <a:p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Create Prediction Function for </a:t>
            </a:r>
            <a:r>
              <a:rPr lang="en-US" sz="1800" b="1" dirty="0" err="1"/>
              <a:t>Gradio</a:t>
            </a: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Step 3:</a:t>
            </a:r>
          </a:p>
          <a:p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Build and Launch the </a:t>
            </a:r>
            <a:r>
              <a:rPr lang="en-US" sz="1800" b="1" dirty="0" err="1"/>
              <a:t>Gradio</a:t>
            </a:r>
            <a:r>
              <a:rPr lang="en-US" sz="1800" b="1" dirty="0"/>
              <a:t> App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Create a list of </a:t>
            </a:r>
            <a:r>
              <a:rPr lang="en-US" sz="1800" b="1" dirty="0" err="1"/>
              <a:t>Gradio</a:t>
            </a:r>
            <a:r>
              <a:rPr lang="en-US" sz="1800" b="1" dirty="0"/>
              <a:t> input components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Define the output component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Create the </a:t>
            </a:r>
            <a:r>
              <a:rPr lang="en-US" sz="1800" b="1" dirty="0" err="1"/>
              <a:t>Gradio</a:t>
            </a:r>
            <a:r>
              <a:rPr lang="en-US" sz="1800" b="1" dirty="0"/>
              <a:t>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87BF6-DD96-0692-D377-18E8B3A6D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0" y="930184"/>
            <a:ext cx="5956626" cy="46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2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0CF9D-2F8E-FD2F-298D-8B8C3B05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5F6F84-E47B-043C-DFEB-2647F2240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44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D8F040E-65F8-D57A-C419-8854728FB1E1}"/>
              </a:ext>
            </a:extLst>
          </p:cNvPr>
          <p:cNvSpPr txBox="1">
            <a:spLocks/>
          </p:cNvSpPr>
          <p:nvPr/>
        </p:nvSpPr>
        <p:spPr>
          <a:xfrm>
            <a:off x="1476084" y="97381"/>
            <a:ext cx="10006149" cy="14571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Model Deployment: Gradient Boosting Machine (GBM)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C884E07-C873-DD5F-1C11-335EA29B23E6}"/>
              </a:ext>
            </a:extLst>
          </p:cNvPr>
          <p:cNvSpPr txBox="1">
            <a:spLocks/>
          </p:cNvSpPr>
          <p:nvPr/>
        </p:nvSpPr>
        <p:spPr>
          <a:xfrm>
            <a:off x="880297" y="692144"/>
            <a:ext cx="4741817" cy="307330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/>
              <a:t>Code snippets:</a:t>
            </a:r>
          </a:p>
          <a:p>
            <a:endParaRPr lang="en-US" sz="1800" b="1" dirty="0"/>
          </a:p>
          <a:p>
            <a:r>
              <a:rPr lang="en-US" sz="1800" b="1" dirty="0"/>
              <a:t>Step 4: </a:t>
            </a:r>
          </a:p>
          <a:p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Deployment Model Validation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/>
          </a:p>
          <a:p>
            <a:r>
              <a:rPr lang="en-US" sz="1800" b="1" dirty="0"/>
              <a:t>Step 5: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Visualization of Final Model Performance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# Plot Confusion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9939F7-5CC9-6C9E-08C3-ED4AF161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14" y="692144"/>
            <a:ext cx="5351710" cy="40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3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07D7-C4C3-D196-5A1F-96E8AF63A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2D388A-9FD3-1484-1272-7DF9D4EB7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45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478DABC-9383-7780-B2D5-14D07A857E67}"/>
              </a:ext>
            </a:extLst>
          </p:cNvPr>
          <p:cNvSpPr txBox="1">
            <a:spLocks/>
          </p:cNvSpPr>
          <p:nvPr/>
        </p:nvSpPr>
        <p:spPr>
          <a:xfrm>
            <a:off x="7608963" y="227031"/>
            <a:ext cx="3951880" cy="30964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Model Deployed: Gradient Boosting Machine (GBM)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89D7D5-D0C1-1531-1644-E708EF4CA854}"/>
              </a:ext>
            </a:extLst>
          </p:cNvPr>
          <p:cNvGrpSpPr/>
          <p:nvPr/>
        </p:nvGrpSpPr>
        <p:grpSpPr>
          <a:xfrm>
            <a:off x="1581150" y="227031"/>
            <a:ext cx="5686485" cy="5065732"/>
            <a:chOff x="5174188" y="993286"/>
            <a:chExt cx="6361931" cy="56794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72E8E1-DEEE-EDD8-4886-B8905D658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4188" y="993286"/>
              <a:ext cx="6361931" cy="3320307"/>
            </a:xfrm>
            <a:prstGeom prst="rect">
              <a:avLst/>
            </a:prstGeom>
            <a:ln w="38100">
              <a:solidFill>
                <a:schemeClr val="bg2">
                  <a:lumMod val="50000"/>
                  <a:lumOff val="50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A25649-9612-E086-6AFD-A2BDEA3CD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4188" y="4313593"/>
              <a:ext cx="6361931" cy="2359183"/>
            </a:xfrm>
            <a:prstGeom prst="rect">
              <a:avLst/>
            </a:prstGeom>
            <a:ln w="38100">
              <a:solidFill>
                <a:schemeClr val="bg2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61183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351BB-E200-2F9E-180C-079810DFF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CC5AEE-3EEC-5294-A243-A4E03D7E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46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47DF180-6914-1AAA-D1B0-E9F5FC585CAA}"/>
              </a:ext>
            </a:extLst>
          </p:cNvPr>
          <p:cNvSpPr txBox="1">
            <a:spLocks/>
          </p:cNvSpPr>
          <p:nvPr/>
        </p:nvSpPr>
        <p:spPr>
          <a:xfrm>
            <a:off x="1427612" y="0"/>
            <a:ext cx="10006149" cy="15363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Model Deployment: Gradient Boosting Machine (GBM)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88E78-64D3-926D-03EB-BC5991E3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42" y="998300"/>
            <a:ext cx="4229428" cy="5181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D015D-55EC-29F0-B2BA-D779A8A73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731" y="1536333"/>
            <a:ext cx="6299575" cy="32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32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5D506-87AE-8C82-9BBB-96CA33F19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93D476-696C-EDC2-AB3F-E368A13D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47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E686F77-DFB6-151D-0133-C3629AF3EBE3}"/>
              </a:ext>
            </a:extLst>
          </p:cNvPr>
          <p:cNvSpPr txBox="1">
            <a:spLocks/>
          </p:cNvSpPr>
          <p:nvPr/>
        </p:nvSpPr>
        <p:spPr>
          <a:xfrm>
            <a:off x="1364590" y="140790"/>
            <a:ext cx="8051113" cy="936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Summary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9A5937-3F3B-F04D-5BD3-6BD4DD3732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835453"/>
              </p:ext>
            </p:extLst>
          </p:nvPr>
        </p:nvGraphicFramePr>
        <p:xfrm>
          <a:off x="994611" y="805035"/>
          <a:ext cx="10668002" cy="5130544"/>
        </p:xfrm>
        <a:graphic>
          <a:graphicData uri="http://schemas.openxmlformats.org/drawingml/2006/table">
            <a:tbl>
              <a:tblPr/>
              <a:tblGrid>
                <a:gridCol w="1658206">
                  <a:extLst>
                    <a:ext uri="{9D8B030D-6E8A-4147-A177-3AD203B41FA5}">
                      <a16:colId xmlns:a16="http://schemas.microsoft.com/office/drawing/2014/main" val="2517188599"/>
                    </a:ext>
                  </a:extLst>
                </a:gridCol>
                <a:gridCol w="3675794">
                  <a:extLst>
                    <a:ext uri="{9D8B030D-6E8A-4147-A177-3AD203B41FA5}">
                      <a16:colId xmlns:a16="http://schemas.microsoft.com/office/drawing/2014/main" val="3335279042"/>
                    </a:ext>
                  </a:extLst>
                </a:gridCol>
                <a:gridCol w="2667001">
                  <a:extLst>
                    <a:ext uri="{9D8B030D-6E8A-4147-A177-3AD203B41FA5}">
                      <a16:colId xmlns:a16="http://schemas.microsoft.com/office/drawing/2014/main" val="1102310234"/>
                    </a:ext>
                  </a:extLst>
                </a:gridCol>
                <a:gridCol w="2667001">
                  <a:extLst>
                    <a:ext uri="{9D8B030D-6E8A-4147-A177-3AD203B41FA5}">
                      <a16:colId xmlns:a16="http://schemas.microsoft.com/office/drawing/2014/main" val="4149312781"/>
                    </a:ext>
                  </a:extLst>
                </a:gridCol>
              </a:tblGrid>
              <a:tr h="872731">
                <a:tc>
                  <a:txBody>
                    <a:bodyPr/>
                    <a:lstStyle/>
                    <a:p>
                      <a:r>
                        <a:rPr lang="en-US" sz="24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Stage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Description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Key Outcome / Finding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Final Tool / Model Used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12891"/>
                  </a:ext>
                </a:extLst>
              </a:tr>
              <a:tr h="1419271">
                <a:tc>
                  <a:txBody>
                    <a:bodyPr/>
                    <a:lstStyle/>
                    <a:p>
                      <a:r>
                        <a:rPr lang="en-US" sz="2000" b="1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Project Definition</a:t>
                      </a:r>
                      <a:endParaRPr lang="en-US" sz="2000">
                        <a:ln cmpd="sng">
                          <a:solidFill>
                            <a:schemeClr val="tx1">
                              <a:alpha val="99000"/>
                            </a:schemeClr>
                          </a:solidFill>
                        </a:ln>
                      </a:endParaRP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Framed the investment question as a binary classification problem.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Engineered a High-Potential target variable based on valuation and time to unicorn status.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pandas, </a:t>
                      </a:r>
                      <a:r>
                        <a:rPr lang="en-US" sz="2000" dirty="0" err="1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numpy</a:t>
                      </a:r>
                      <a:endParaRPr lang="en-US" sz="2000" dirty="0">
                        <a:ln cmpd="sng">
                          <a:solidFill>
                            <a:schemeClr val="tx1">
                              <a:alpha val="99000"/>
                            </a:schemeClr>
                          </a:solidFill>
                        </a:ln>
                      </a:endParaRP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11477"/>
                  </a:ext>
                </a:extLst>
              </a:tr>
              <a:tr h="1419271">
                <a:tc>
                  <a:txBody>
                    <a:bodyPr/>
                    <a:lstStyle/>
                    <a:p>
                      <a:r>
                        <a:rPr lang="en-US" sz="2000" b="1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Data Cleaning</a:t>
                      </a:r>
                      <a:endParaRPr lang="en-US" sz="2000">
                        <a:ln cmpd="sng">
                          <a:solidFill>
                            <a:schemeClr val="tx1">
                              <a:alpha val="99000"/>
                            </a:schemeClr>
                          </a:solidFill>
                        </a:ln>
                      </a:endParaRP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Loaded, cleaned, and prepared the unicorn dataset for analysis.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Handled missing values, converted data types, and engineered features like years_to_unicorn.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pandas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477244"/>
                  </a:ext>
                </a:extLst>
              </a:tr>
              <a:tr h="1419271">
                <a:tc>
                  <a:txBody>
                    <a:bodyPr/>
                    <a:lstStyle/>
                    <a:p>
                      <a:r>
                        <a:rPr lang="en-US" sz="2000" b="1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Model Selection</a:t>
                      </a:r>
                      <a:endParaRPr lang="en-US" sz="2000">
                        <a:ln cmpd="sng">
                          <a:solidFill>
                            <a:schemeClr val="tx1">
                              <a:alpha val="99000"/>
                            </a:schemeClr>
                          </a:solidFill>
                        </a:ln>
                      </a:endParaRP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Evaluated nine different classification models to find the best performer.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Gradient Boosting models provided the best balance of high recall and precision.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scikit-learn, </a:t>
                      </a:r>
                      <a:r>
                        <a:rPr lang="en-US" sz="2000" dirty="0" err="1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xgboost</a:t>
                      </a:r>
                      <a:r>
                        <a:rPr lang="en-US" sz="20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, etc.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207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179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4A68D-42F9-A6F4-4627-B0F4390CB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B0139B-CC16-4D38-FE99-D88A50DB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48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1D9B673-205E-54F9-ABCA-6C9FCF152A1C}"/>
              </a:ext>
            </a:extLst>
          </p:cNvPr>
          <p:cNvSpPr txBox="1">
            <a:spLocks/>
          </p:cNvSpPr>
          <p:nvPr/>
        </p:nvSpPr>
        <p:spPr>
          <a:xfrm>
            <a:off x="1364590" y="140790"/>
            <a:ext cx="8051113" cy="936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Summary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25832B-B680-EEC7-9F1B-CCCF1D02B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75035"/>
              </p:ext>
            </p:extLst>
          </p:nvPr>
        </p:nvGraphicFramePr>
        <p:xfrm>
          <a:off x="465221" y="1080683"/>
          <a:ext cx="11354086" cy="3616386"/>
        </p:xfrm>
        <a:graphic>
          <a:graphicData uri="http://schemas.openxmlformats.org/drawingml/2006/table">
            <a:tbl>
              <a:tblPr/>
              <a:tblGrid>
                <a:gridCol w="1764849">
                  <a:extLst>
                    <a:ext uri="{9D8B030D-6E8A-4147-A177-3AD203B41FA5}">
                      <a16:colId xmlns:a16="http://schemas.microsoft.com/office/drawing/2014/main" val="2517188599"/>
                    </a:ext>
                  </a:extLst>
                </a:gridCol>
                <a:gridCol w="3912193">
                  <a:extLst>
                    <a:ext uri="{9D8B030D-6E8A-4147-A177-3AD203B41FA5}">
                      <a16:colId xmlns:a16="http://schemas.microsoft.com/office/drawing/2014/main" val="3335279042"/>
                    </a:ext>
                  </a:extLst>
                </a:gridCol>
                <a:gridCol w="2838522">
                  <a:extLst>
                    <a:ext uri="{9D8B030D-6E8A-4147-A177-3AD203B41FA5}">
                      <a16:colId xmlns:a16="http://schemas.microsoft.com/office/drawing/2014/main" val="1102310234"/>
                    </a:ext>
                  </a:extLst>
                </a:gridCol>
                <a:gridCol w="2838522">
                  <a:extLst>
                    <a:ext uri="{9D8B030D-6E8A-4147-A177-3AD203B41FA5}">
                      <a16:colId xmlns:a16="http://schemas.microsoft.com/office/drawing/2014/main" val="4149312781"/>
                    </a:ext>
                  </a:extLst>
                </a:gridCol>
              </a:tblGrid>
              <a:tr h="272128">
                <a:tc>
                  <a:txBody>
                    <a:bodyPr/>
                    <a:lstStyle/>
                    <a:p>
                      <a:r>
                        <a:rPr lang="en-US" sz="24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Stage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Description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Key Outcome / Finding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Final Tool / Model Used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12891"/>
                  </a:ext>
                </a:extLst>
              </a:tr>
              <a:tr h="1292609">
                <a:tc>
                  <a:txBody>
                    <a:bodyPr/>
                    <a:lstStyle/>
                    <a:p>
                      <a:r>
                        <a:rPr lang="en-US" sz="2000" b="1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Model Tuning</a:t>
                      </a:r>
                      <a:endParaRPr lang="en-US" sz="2000">
                        <a:ln cmpd="sng">
                          <a:solidFill>
                            <a:schemeClr val="tx1">
                              <a:alpha val="99000"/>
                            </a:schemeClr>
                          </a:solidFill>
                        </a:ln>
                      </a:endParaRP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Fine-tuned the top models to optimize for the key business metric: </a:t>
                      </a:r>
                      <a:r>
                        <a:rPr lang="en-US" sz="2000" b="1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recall</a:t>
                      </a:r>
                      <a:r>
                        <a:rPr lang="en-US" sz="2000" dirty="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Using class_weight or sample_weight dramatically improved the model's ability to find high-potential companies.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GradientBoostingClassifier</a:t>
                      </a:r>
                      <a:endParaRPr lang="en-US" sz="2000" dirty="0">
                        <a:ln cmpd="sng">
                          <a:solidFill>
                            <a:schemeClr val="tx1">
                              <a:alpha val="99000"/>
                            </a:schemeClr>
                          </a:solidFill>
                        </a:ln>
                      </a:endParaRP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046775"/>
                  </a:ext>
                </a:extLst>
              </a:tr>
              <a:tr h="884417">
                <a:tc>
                  <a:txBody>
                    <a:bodyPr/>
                    <a:lstStyle/>
                    <a:p>
                      <a:r>
                        <a:rPr lang="en-US" sz="2000" b="1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App Deployment</a:t>
                      </a:r>
                      <a:endParaRPr lang="en-US" sz="2000">
                        <a:ln cmpd="sng">
                          <a:solidFill>
                            <a:schemeClr val="tx1">
                              <a:alpha val="99000"/>
                            </a:schemeClr>
                          </a:solidFill>
                        </a:ln>
                      </a:endParaRP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Deployed the final, trained model into an interactive web application.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Created a user-friendly tool for real-time predictions without needing to run code.</a:t>
                      </a: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n cmpd="sng">
                            <a:solidFill>
                              <a:schemeClr val="tx1">
                                <a:alpha val="99000"/>
                              </a:schemeClr>
                            </a:solidFill>
                          </a:ln>
                        </a:rPr>
                        <a:t>Gradio</a:t>
                      </a:r>
                      <a:endParaRPr lang="en-US" sz="2000" dirty="0">
                        <a:ln cmpd="sng">
                          <a:solidFill>
                            <a:schemeClr val="tx1">
                              <a:alpha val="99000"/>
                            </a:schemeClr>
                          </a:solidFill>
                        </a:ln>
                      </a:endParaRPr>
                    </a:p>
                  </a:txBody>
                  <a:tcPr marL="47223" marR="47223" marT="23611" marB="2361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048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23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BCE56-89F6-80E4-29A6-938C4FA27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7915C-4CB8-DC6D-CD20-774AD83B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49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4BE0FC5-06EF-CAEC-192F-B5D71E0D52A2}"/>
              </a:ext>
            </a:extLst>
          </p:cNvPr>
          <p:cNvSpPr txBox="1">
            <a:spLocks/>
          </p:cNvSpPr>
          <p:nvPr/>
        </p:nvSpPr>
        <p:spPr>
          <a:xfrm>
            <a:off x="1315452" y="65897"/>
            <a:ext cx="8476415" cy="10293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Lessons learned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3AAC44-532D-263D-90C3-E52BF5E70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015090"/>
              </p:ext>
            </p:extLst>
          </p:nvPr>
        </p:nvGraphicFramePr>
        <p:xfrm>
          <a:off x="882316" y="860612"/>
          <a:ext cx="10682155" cy="5039513"/>
        </p:xfrm>
        <a:graphic>
          <a:graphicData uri="http://schemas.openxmlformats.org/drawingml/2006/table">
            <a:tbl>
              <a:tblPr/>
              <a:tblGrid>
                <a:gridCol w="2220861">
                  <a:extLst>
                    <a:ext uri="{9D8B030D-6E8A-4147-A177-3AD203B41FA5}">
                      <a16:colId xmlns:a16="http://schemas.microsoft.com/office/drawing/2014/main" val="3344128521"/>
                    </a:ext>
                  </a:extLst>
                </a:gridCol>
                <a:gridCol w="8461294">
                  <a:extLst>
                    <a:ext uri="{9D8B030D-6E8A-4147-A177-3AD203B41FA5}">
                      <a16:colId xmlns:a16="http://schemas.microsoft.com/office/drawing/2014/main" val="3632486337"/>
                    </a:ext>
                  </a:extLst>
                </a:gridCol>
              </a:tblGrid>
              <a:tr h="313054">
                <a:tc>
                  <a:txBody>
                    <a:bodyPr/>
                    <a:lstStyle/>
                    <a:p>
                      <a:r>
                        <a:rPr lang="en-US" sz="2400" b="1" dirty="0"/>
                        <a:t>Area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Lesson Learned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064200"/>
                  </a:ext>
                </a:extLst>
              </a:tr>
              <a:tr h="782633">
                <a:tc>
                  <a:txBody>
                    <a:bodyPr/>
                    <a:lstStyle/>
                    <a:p>
                      <a:r>
                        <a:rPr lang="en-US" sz="2000" b="1" dirty="0"/>
                        <a:t>Business Objective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Defining the correct business metric (recall over accuracy) is the most critical step and dictates the entire model tuning strategy.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04807"/>
                  </a:ext>
                </a:extLst>
              </a:tr>
              <a:tr h="782633">
                <a:tc>
                  <a:txBody>
                    <a:bodyPr/>
                    <a:lstStyle/>
                    <a:p>
                      <a:r>
                        <a:rPr lang="en-US" sz="2000" b="1" dirty="0"/>
                        <a:t>Data Quality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Real-world data is often messy. Robust cleaning, including handling NaNs and mixed data types, is essential before any modeling.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064790"/>
                  </a:ext>
                </a:extLst>
              </a:tr>
              <a:tr h="1017423">
                <a:tc>
                  <a:txBody>
                    <a:bodyPr/>
                    <a:lstStyle/>
                    <a:p>
                      <a:r>
                        <a:rPr lang="en-US" sz="2000" b="1"/>
                        <a:t>Model Requirements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Different models have vastly different preprocessing needs (e.g., Linear/SVM models require scaling and encoding, while </a:t>
                      </a:r>
                      <a:r>
                        <a:rPr lang="en-US" sz="2000" b="1" dirty="0" err="1"/>
                        <a:t>LightGBM</a:t>
                      </a:r>
                      <a:r>
                        <a:rPr lang="en-US" sz="2000" b="1" dirty="0"/>
                        <a:t>/</a:t>
                      </a:r>
                      <a:r>
                        <a:rPr lang="en-US" sz="2000" b="1" dirty="0" err="1"/>
                        <a:t>CatBoost</a:t>
                      </a:r>
                      <a:r>
                        <a:rPr lang="en-US" sz="2000" b="1" dirty="0"/>
                        <a:t> have native handling).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489246"/>
                  </a:ext>
                </a:extLst>
              </a:tr>
              <a:tr h="1017423">
                <a:tc>
                  <a:txBody>
                    <a:bodyPr/>
                    <a:lstStyle/>
                    <a:p>
                      <a:r>
                        <a:rPr lang="en-US" sz="2000" b="1"/>
                        <a:t>Model Performance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For complex business problems, advanced ensemble models like Gradient Boosting consistently and significantly outperform simpler models like Logistic Regression.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33219"/>
                  </a:ext>
                </a:extLst>
              </a:tr>
              <a:tr h="1017423">
                <a:tc>
                  <a:txBody>
                    <a:bodyPr/>
                    <a:lstStyle/>
                    <a:p>
                      <a:r>
                        <a:rPr lang="en-US" sz="2000" b="1"/>
                        <a:t>Deployment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It is straightforward to bridge the gap between a complex model and business users with modern tools like </a:t>
                      </a:r>
                      <a:r>
                        <a:rPr lang="en-US" sz="2000" b="1" dirty="0" err="1"/>
                        <a:t>Gradio</a:t>
                      </a:r>
                      <a:r>
                        <a:rPr lang="en-US" sz="2000" b="1" dirty="0"/>
                        <a:t>, turning a predictive model into a practical decision-making tool.</a:t>
                      </a:r>
                    </a:p>
                  </a:txBody>
                  <a:tcPr marL="56218" marR="56218" marT="28109" marB="281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8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86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764FB-CA37-EEAA-593B-2EF9AAB19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D8BD7-40C6-D114-96C2-E79EE7724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1968" y="6168282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5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6542991-482A-30F0-4D05-51EF41898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262" y="492845"/>
            <a:ext cx="10930883" cy="1100286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800" b="1" dirty="0"/>
              <a:t>Data cleaning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F59E0FD-D847-8BF3-07BA-96C42FBF22B9}"/>
              </a:ext>
            </a:extLst>
          </p:cNvPr>
          <p:cNvSpPr txBox="1">
            <a:spLocks/>
          </p:cNvSpPr>
          <p:nvPr/>
        </p:nvSpPr>
        <p:spPr>
          <a:xfrm>
            <a:off x="276527" y="1628774"/>
            <a:ext cx="4858999" cy="511246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1F3877B-E3F2-45C4-B0C4-A17106C9FD70}"/>
              </a:ext>
            </a:extLst>
          </p:cNvPr>
          <p:cNvSpPr txBox="1">
            <a:spLocks/>
          </p:cNvSpPr>
          <p:nvPr/>
        </p:nvSpPr>
        <p:spPr bwMode="white">
          <a:xfrm>
            <a:off x="400263" y="1642109"/>
            <a:ext cx="4604224" cy="52158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Code Snippets</a:t>
            </a:r>
          </a:p>
          <a:p>
            <a:pPr marL="0" indent="0">
              <a:buNone/>
            </a:pPr>
            <a:r>
              <a:rPr lang="en-US" sz="1800" b="1" dirty="0"/>
              <a:t>Data cleaning and Feature Engineering:</a:t>
            </a:r>
          </a:p>
          <a:p>
            <a:pPr marL="0" indent="0">
              <a:buNone/>
            </a:pPr>
            <a:r>
              <a:rPr lang="en-US" sz="1400" b="1" dirty="0"/>
              <a:t># 1. Handle Missing Values</a:t>
            </a:r>
          </a:p>
          <a:p>
            <a:pPr marL="0" indent="0">
              <a:buNone/>
            </a:pPr>
            <a:r>
              <a:rPr lang="en-US" sz="1400" b="1" dirty="0"/>
              <a:t># 2. Clean 'Valuation' column</a:t>
            </a:r>
          </a:p>
          <a:p>
            <a:pPr marL="0" indent="0">
              <a:buNone/>
            </a:pPr>
            <a:r>
              <a:rPr lang="en-US" sz="1400" b="1" dirty="0"/>
              <a:t># 3. Clean 'Funding' column# Convert Funding to a numerical format in Millions</a:t>
            </a:r>
          </a:p>
          <a:p>
            <a:pPr marL="0" indent="0">
              <a:buNone/>
            </a:pPr>
            <a:r>
              <a:rPr lang="en-US" sz="1400" b="1" dirty="0"/>
              <a:t># 4. Convert 'Date Joined' to datetime</a:t>
            </a:r>
          </a:p>
          <a:p>
            <a:pPr marL="0" indent="0">
              <a:buNone/>
            </a:pPr>
            <a:r>
              <a:rPr lang="en-US" sz="1400" b="1" dirty="0"/>
              <a:t># 5. Feature Engineering# Extract Year and Month from 'Date Joined’</a:t>
            </a:r>
          </a:p>
          <a:p>
            <a:pPr marL="0" indent="0">
              <a:buNone/>
            </a:pPr>
            <a:r>
              <a:rPr lang="en-US" sz="1400" b="1" dirty="0"/>
              <a:t># Calculate 'Years to Unicorn’</a:t>
            </a:r>
          </a:p>
          <a:p>
            <a:pPr marL="0" indent="0">
              <a:buNone/>
            </a:pPr>
            <a:r>
              <a:rPr lang="en-US" sz="1400" b="1" dirty="0"/>
              <a:t># Save the cleaned and engineered </a:t>
            </a:r>
            <a:r>
              <a:rPr lang="en-US" sz="1400" b="1" dirty="0" err="1"/>
              <a:t>dataframe</a:t>
            </a:r>
            <a:r>
              <a:rPr lang="en-US" sz="1400" b="1" dirty="0"/>
              <a:t> to a new CSV file</a:t>
            </a:r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219ED53-8F96-9534-CC02-673F80530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8088" tIns="153570816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Data prep, cleaning and inspection Findings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Data Combination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 The primary customer churn dataset was successfully enriched by merging it with zipcode population data on the 'Zip Code' column. This created a single, comprehensive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Data Cleaning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 The most critical cleaning task was correcting the 'Total Charges' column. It was identified that new customers with zero tenure had blank spaces instead of a '0' value, causing the column to be read as text. This was rectified by converting the column to a numeric type and filling the resulting missing values with 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Dataset Integrity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 The final inspection confirms that the dataset is now clean and structurally sound. All columns have the appropriate data types (e.g., 'Total Charges' is now a float), and there are no remaining missing values.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Recommendations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The cleaned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telecom_churn.csv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file is now a robust foundation for the next stages of data analysis. The following next steps are recommended: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Exploratory Data Analysis (EDA)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 Before modeling, perform EDA to understand the distributions of different features and their relationships with customer churn. Visualizations like histograms, bar charts, and box plots will be highly valuable.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Feature Engineering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 For machine learning, consider creating a binary 'Churn' target variable from the 'Customer Status' column (e.g., 1 for 'Churned', 0 for 'Stayed'). Customers with a 'Joined' status should be reviewed, as they are often excluded from churn prediction models.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Preprocessing for Modeling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 When building a model, remember to handle categorical variables through techniques like one-hot encoding. Furthermore, scaling numerical features (e.g., using a StandardScaler) is essential for many machine learning algorithms like SVMs and Logistic Regression.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Feature Selection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: For a final model, consider dropping columns that are simple identifiers (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CustomerID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) or those that would cause data leakage (e.g.,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Churn Category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Churn Reason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, as these are only known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after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a customer has churned).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B3A0DCC-ACDB-DD9C-617A-5B2C25E10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The cleaned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telecom_churn.csv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file is now a robust foundation for the next stages of data analysis.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E5480318-1D3F-2A4C-8786-22A87ECEA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The cleaned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menlo"/>
              </a:rPr>
              <a:t>telecom_churn.csv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stem-ui"/>
              </a:rPr>
              <a:t> file is now a robust foundation for the next stages of data analysis.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567ED-F46F-2743-3062-37559E4F7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611" y="505200"/>
            <a:ext cx="4284521" cy="4047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B3570-7188-520C-DC22-FAA088539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254" y="4564018"/>
            <a:ext cx="4284520" cy="2141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766D69-7A16-4E42-95CC-84CF361C5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609" y="505200"/>
            <a:ext cx="2821391" cy="3302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50BE9B-48FF-5D41-DE7D-BDB725A11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541" y="3820187"/>
            <a:ext cx="2796744" cy="270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7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6FDFB-C41E-CF4E-8A75-9A4E0099D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0170A-FE17-3BBE-6C34-28EA8F98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50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B18F6428-CF71-9E68-A54C-3CA45903B88C}"/>
              </a:ext>
            </a:extLst>
          </p:cNvPr>
          <p:cNvSpPr txBox="1">
            <a:spLocks/>
          </p:cNvSpPr>
          <p:nvPr/>
        </p:nvSpPr>
        <p:spPr>
          <a:xfrm>
            <a:off x="1440575" y="0"/>
            <a:ext cx="8476415" cy="10293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/>
              <a:t>Future Work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1C5A7C-CFF3-6371-10F5-EE4BC4387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716673"/>
              </p:ext>
            </p:extLst>
          </p:nvPr>
        </p:nvGraphicFramePr>
        <p:xfrm>
          <a:off x="882316" y="860612"/>
          <a:ext cx="10682155" cy="5582109"/>
        </p:xfrm>
        <a:graphic>
          <a:graphicData uri="http://schemas.openxmlformats.org/drawingml/2006/table">
            <a:tbl>
              <a:tblPr/>
              <a:tblGrid>
                <a:gridCol w="2220861">
                  <a:extLst>
                    <a:ext uri="{9D8B030D-6E8A-4147-A177-3AD203B41FA5}">
                      <a16:colId xmlns:a16="http://schemas.microsoft.com/office/drawing/2014/main" val="3344128521"/>
                    </a:ext>
                  </a:extLst>
                </a:gridCol>
                <a:gridCol w="8461294">
                  <a:extLst>
                    <a:ext uri="{9D8B030D-6E8A-4147-A177-3AD203B41FA5}">
                      <a16:colId xmlns:a16="http://schemas.microsoft.com/office/drawing/2014/main" val="3632486337"/>
                    </a:ext>
                  </a:extLst>
                </a:gridCol>
              </a:tblGrid>
              <a:tr h="313054">
                <a:tc>
                  <a:txBody>
                    <a:bodyPr/>
                    <a:lstStyle/>
                    <a:p>
                      <a:r>
                        <a:rPr lang="en-US" sz="2800" b="1" dirty="0"/>
                        <a:t>Area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Potential Improvement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064200"/>
                  </a:ext>
                </a:extLst>
              </a:tr>
              <a:tr h="782633">
                <a:tc>
                  <a:txBody>
                    <a:bodyPr/>
                    <a:lstStyle/>
                    <a:p>
                      <a:r>
                        <a:rPr lang="en-US" sz="2000" b="1" dirty="0"/>
                        <a:t>Hyperparameter Tuning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/>
                        <a:t>Use automated tools like GridSearchCV or Optuna to systematically find the absolute best combination of model parameters, potentially improving both recall and precision.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604807"/>
                  </a:ext>
                </a:extLst>
              </a:tr>
              <a:tr h="782633">
                <a:tc>
                  <a:txBody>
                    <a:bodyPr/>
                    <a:lstStyle/>
                    <a:p>
                      <a:r>
                        <a:rPr lang="en-US" sz="2000" b="1" dirty="0"/>
                        <a:t>Model </a:t>
                      </a:r>
                      <a:r>
                        <a:rPr lang="en-US" sz="2000" b="1" dirty="0" err="1"/>
                        <a:t>Ensembling</a:t>
                      </a:r>
                      <a:endParaRPr lang="en-US" sz="20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Combine the predictions of the top 2-3 models (e.g., GBM, </a:t>
                      </a:r>
                      <a:r>
                        <a:rPr lang="en-US" sz="2000" b="1" dirty="0" err="1"/>
                        <a:t>CatBoost</a:t>
                      </a:r>
                      <a:r>
                        <a:rPr lang="en-US" sz="2000" b="1" dirty="0"/>
                        <a:t>, </a:t>
                      </a:r>
                      <a:r>
                        <a:rPr lang="en-US" sz="2000" b="1" dirty="0" err="1"/>
                        <a:t>XGBoost</a:t>
                      </a:r>
                      <a:r>
                        <a:rPr lang="en-US" sz="2000" b="1" dirty="0"/>
                        <a:t>) into a single, more robust "super model" using techniques like stacking or voting.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064790"/>
                  </a:ext>
                </a:extLst>
              </a:tr>
              <a:tr h="1017423">
                <a:tc>
                  <a:txBody>
                    <a:bodyPr/>
                    <a:lstStyle/>
                    <a:p>
                      <a:r>
                        <a:rPr lang="en-US" sz="2000" b="1"/>
                        <a:t>Feature Engineering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Explore more complex features, such as analyzing the text in the </a:t>
                      </a:r>
                      <a:r>
                        <a:rPr lang="en-US" sz="2000" b="1" dirty="0" err="1"/>
                        <a:t>select_investors</a:t>
                      </a:r>
                      <a:r>
                        <a:rPr lang="en-US" sz="2000" b="1" dirty="0"/>
                        <a:t> field or incorporating external economic data.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489246"/>
                  </a:ext>
                </a:extLst>
              </a:tr>
              <a:tr h="1017423">
                <a:tc>
                  <a:txBody>
                    <a:bodyPr/>
                    <a:lstStyle/>
                    <a:p>
                      <a:r>
                        <a:rPr lang="en-US" sz="2000" b="1"/>
                        <a:t>Cloud Deployment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Deploy the </a:t>
                      </a:r>
                      <a:r>
                        <a:rPr lang="en-US" sz="2000" b="1" dirty="0" err="1"/>
                        <a:t>Gradio</a:t>
                      </a:r>
                      <a:r>
                        <a:rPr lang="en-US" sz="2000" b="1" dirty="0"/>
                        <a:t> app to a permanent cloud platform like Hugging Face Spaces to make it continuously available to the investment team.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33219"/>
                  </a:ext>
                </a:extLst>
              </a:tr>
              <a:tr h="1017423">
                <a:tc>
                  <a:txBody>
                    <a:bodyPr/>
                    <a:lstStyle/>
                    <a:p>
                      <a:r>
                        <a:rPr lang="en-US" sz="2000" b="1"/>
                        <a:t>Monitoring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Implement a system to monitor the model's performance over time on new data to detect when it needs to be retrained.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65000"/>
                        <a:lumOff val="3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783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51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19B5-2DBE-9F8A-8A48-34096066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CAB68-BF36-44B6-3228-726D35DC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875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51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507A8D8-4F55-3AA9-C7FB-5283B9F1AE71}"/>
              </a:ext>
            </a:extLst>
          </p:cNvPr>
          <p:cNvSpPr txBox="1">
            <a:spLocks/>
          </p:cNvSpPr>
          <p:nvPr/>
        </p:nvSpPr>
        <p:spPr>
          <a:xfrm>
            <a:off x="1499815" y="82388"/>
            <a:ext cx="8675369" cy="14436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Reference &amp; Data Sources</a:t>
            </a:r>
          </a:p>
          <a:p>
            <a:pPr>
              <a:lnSpc>
                <a:spcPct val="100000"/>
              </a:lnSpc>
            </a:pPr>
            <a:r>
              <a:rPr lang="en-US" sz="44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C15E5-BAF3-4529-7BA5-7F5932AB55CB}"/>
              </a:ext>
            </a:extLst>
          </p:cNvPr>
          <p:cNvSpPr txBox="1"/>
          <p:nvPr/>
        </p:nvSpPr>
        <p:spPr>
          <a:xfrm>
            <a:off x="836023" y="1661031"/>
            <a:ext cx="2337266" cy="32624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References:</a:t>
            </a:r>
          </a:p>
          <a:p>
            <a:endParaRPr lang="en-US" sz="2000" b="1" dirty="0"/>
          </a:p>
          <a:p>
            <a:r>
              <a:rPr lang="en-US" u="sng" dirty="0">
                <a:solidFill>
                  <a:srgbClr val="00FFFF"/>
                </a:solidFill>
              </a:rPr>
              <a:t>https://mavenanalytics.io/data-playground?accessType=open&amp;order=date_added%2Cdesc&amp;page=3&amp;pageSize=5&amp;tags=Business&amp;tags=Finance</a:t>
            </a:r>
            <a:r>
              <a:rPr lang="en-US" sz="2000" b="1" dirty="0"/>
              <a:t>			</a:t>
            </a:r>
          </a:p>
          <a:p>
            <a:endParaRPr lang="en-US" sz="20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DD284B-88DC-4CD9-1B22-6DF6556CB7DB}"/>
              </a:ext>
            </a:extLst>
          </p:cNvPr>
          <p:cNvGrpSpPr/>
          <p:nvPr/>
        </p:nvGrpSpPr>
        <p:grpSpPr>
          <a:xfrm>
            <a:off x="3489416" y="804194"/>
            <a:ext cx="7711368" cy="5859496"/>
            <a:chOff x="3554730" y="916116"/>
            <a:chExt cx="7711368" cy="58594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33B8F8-00AB-3209-1DC6-5C84D81B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4730" y="916116"/>
              <a:ext cx="7711368" cy="425429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099CA4-F9C5-1DC9-E2CF-055451B36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4730" y="5170415"/>
              <a:ext cx="7711368" cy="1605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235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091E3-671A-8FD3-E55A-1E651B29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BF2F9-F33E-7E11-AFA6-3EB6BB421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0875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52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62ED088-E998-4C7B-CF74-2882DD0BB923}"/>
              </a:ext>
            </a:extLst>
          </p:cNvPr>
          <p:cNvSpPr txBox="1">
            <a:spLocks/>
          </p:cNvSpPr>
          <p:nvPr/>
        </p:nvSpPr>
        <p:spPr>
          <a:xfrm>
            <a:off x="836503" y="308346"/>
            <a:ext cx="4337685" cy="20632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Thank you</a:t>
            </a:r>
          </a:p>
          <a:p>
            <a:pPr>
              <a:lnSpc>
                <a:spcPct val="100000"/>
              </a:lnSpc>
            </a:pPr>
            <a:r>
              <a:rPr lang="en-US" sz="60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6BFC8-882C-50CC-6D99-6AC8890B63F6}"/>
              </a:ext>
            </a:extLst>
          </p:cNvPr>
          <p:cNvSpPr txBox="1"/>
          <p:nvPr/>
        </p:nvSpPr>
        <p:spPr>
          <a:xfrm>
            <a:off x="1100856" y="1900145"/>
            <a:ext cx="3558611" cy="41549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2800" b="1" dirty="0"/>
          </a:p>
          <a:p>
            <a:r>
              <a:rPr lang="en-US" sz="2800" b="1" dirty="0"/>
              <a:t>Contact:  </a:t>
            </a:r>
            <a:r>
              <a:rPr lang="en-US" sz="1600" b="1" dirty="0">
                <a:hlinkClick r:id="rId3"/>
              </a:rPr>
              <a:t>rick7122003@yahoo.com.sg</a:t>
            </a:r>
            <a:endParaRPr lang="en-US" sz="1600" b="1" dirty="0"/>
          </a:p>
          <a:p>
            <a:endParaRPr lang="en-US" sz="2800" b="1" dirty="0"/>
          </a:p>
          <a:p>
            <a:r>
              <a:rPr lang="en-US" sz="2800" b="1" dirty="0" err="1"/>
              <a:t>Github</a:t>
            </a:r>
            <a:r>
              <a:rPr lang="en-US" sz="2800" b="1" dirty="0"/>
              <a:t>:   </a:t>
            </a:r>
          </a:p>
          <a:p>
            <a:r>
              <a:rPr lang="en-US" sz="1600" b="1" dirty="0">
                <a:solidFill>
                  <a:srgbClr val="00FFFF"/>
                </a:solidFill>
                <a:hlinkClick r:id="rId4"/>
              </a:rPr>
              <a:t>https://github.com/rick7122003/Startups-Investment-Companies</a:t>
            </a:r>
            <a:endParaRPr lang="en-US" sz="1600" b="1" dirty="0">
              <a:solidFill>
                <a:srgbClr val="00FFFF"/>
              </a:solidFill>
            </a:endParaRPr>
          </a:p>
          <a:p>
            <a:endParaRPr lang="en-US" sz="1600" b="1" dirty="0">
              <a:solidFill>
                <a:srgbClr val="00FFFF"/>
              </a:solidFill>
            </a:endParaRPr>
          </a:p>
          <a:p>
            <a:r>
              <a:rPr lang="en-US" sz="2800" b="1" dirty="0" err="1"/>
              <a:t>Linkedin</a:t>
            </a:r>
            <a:r>
              <a:rPr lang="en-US" sz="2800" b="1" dirty="0"/>
              <a:t>: </a:t>
            </a:r>
            <a:r>
              <a:rPr lang="en-US" sz="1600" b="1" dirty="0">
                <a:solidFill>
                  <a:srgbClr val="00FFFF"/>
                </a:solidFill>
              </a:rPr>
              <a:t>https://www.linkedin.com/in/chua-kee-siong-rick-01772544/ </a:t>
            </a:r>
          </a:p>
          <a:p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CE9F8-F886-D9D7-8B25-5B843EE157BD}"/>
              </a:ext>
            </a:extLst>
          </p:cNvPr>
          <p:cNvSpPr txBox="1"/>
          <p:nvPr/>
        </p:nvSpPr>
        <p:spPr>
          <a:xfrm>
            <a:off x="5174188" y="308346"/>
            <a:ext cx="6181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“ML led Startup investment prediction successfully”</a:t>
            </a:r>
          </a:p>
          <a:p>
            <a:pPr marL="342900" indent="-342900">
              <a:buFontTx/>
              <a:buChar char="-"/>
            </a:pPr>
            <a:r>
              <a:rPr lang="en-US" b="1" i="1" dirty="0"/>
              <a:t>Increase allocation of corporate assets, drives valuation </a:t>
            </a:r>
            <a:r>
              <a:rPr lang="en-US" b="1" i="1" dirty="0" err="1"/>
              <a:t>gorwth</a:t>
            </a:r>
            <a:r>
              <a:rPr lang="en-US" b="1" i="1" dirty="0"/>
              <a:t>.</a:t>
            </a:r>
            <a:endParaRPr lang="en-US" i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46AE93-ACFA-4A00-B9EB-ADABF58FB207}"/>
              </a:ext>
            </a:extLst>
          </p:cNvPr>
          <p:cNvGrpSpPr/>
          <p:nvPr/>
        </p:nvGrpSpPr>
        <p:grpSpPr>
          <a:xfrm>
            <a:off x="5174188" y="993286"/>
            <a:ext cx="6361931" cy="5679490"/>
            <a:chOff x="5174188" y="993286"/>
            <a:chExt cx="6361931" cy="567949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DBD078-C1F4-50E0-9FA1-EEECE2FE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4188" y="993286"/>
              <a:ext cx="6361931" cy="3320307"/>
            </a:xfrm>
            <a:prstGeom prst="rect">
              <a:avLst/>
            </a:prstGeom>
            <a:ln w="38100">
              <a:solidFill>
                <a:schemeClr val="bg2">
                  <a:lumMod val="50000"/>
                  <a:lumOff val="50000"/>
                </a:schemeClr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F3B1B85-F373-8235-25F7-95EA41245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4188" y="4313593"/>
              <a:ext cx="6361931" cy="2359183"/>
            </a:xfrm>
            <a:prstGeom prst="rect">
              <a:avLst/>
            </a:prstGeom>
            <a:ln w="38100">
              <a:solidFill>
                <a:schemeClr val="bg2">
                  <a:lumMod val="50000"/>
                  <a:lumOff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69279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A3BAE-2761-C0F8-DFCE-7850B916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35A94-8B4B-123D-3DE2-0FD56B96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9989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53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043F292-3AF0-FF2A-840B-3BD0E046C2EE}"/>
              </a:ext>
            </a:extLst>
          </p:cNvPr>
          <p:cNvSpPr txBox="1">
            <a:spLocks/>
          </p:cNvSpPr>
          <p:nvPr/>
        </p:nvSpPr>
        <p:spPr>
          <a:xfrm>
            <a:off x="4038197" y="1684501"/>
            <a:ext cx="7802881" cy="1861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798984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B59F0-3371-1628-AB84-B3EEAFDD2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559D9-ECEC-8C4E-2BA0-D2FAC837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9989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54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079E6F9-584B-E239-FB14-293CD1559D88}"/>
              </a:ext>
            </a:extLst>
          </p:cNvPr>
          <p:cNvSpPr txBox="1">
            <a:spLocks/>
          </p:cNvSpPr>
          <p:nvPr/>
        </p:nvSpPr>
        <p:spPr>
          <a:xfrm>
            <a:off x="4038197" y="1684501"/>
            <a:ext cx="7802881" cy="1861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119164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146EE-1CCC-7693-419B-496EF688B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ADA9F2-9345-8C66-537E-A2E060093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9989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55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61E5759-021C-E8F3-4D5A-509E2D0464E2}"/>
              </a:ext>
            </a:extLst>
          </p:cNvPr>
          <p:cNvSpPr txBox="1">
            <a:spLocks/>
          </p:cNvSpPr>
          <p:nvPr/>
        </p:nvSpPr>
        <p:spPr>
          <a:xfrm>
            <a:off x="4038197" y="1684501"/>
            <a:ext cx="7802881" cy="1861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3170009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59F8-CED4-8811-98A1-8DF20EF30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6ACA72-EAE8-2632-E222-643ED3A7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9989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56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14810386-A15B-08BF-D549-7B909B3A74A6}"/>
              </a:ext>
            </a:extLst>
          </p:cNvPr>
          <p:cNvSpPr txBox="1">
            <a:spLocks/>
          </p:cNvSpPr>
          <p:nvPr/>
        </p:nvSpPr>
        <p:spPr>
          <a:xfrm>
            <a:off x="4038197" y="1684501"/>
            <a:ext cx="7802881" cy="1861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Part 3 </a:t>
            </a:r>
          </a:p>
        </p:txBody>
      </p:sp>
    </p:spTree>
    <p:extLst>
      <p:ext uri="{BB962C8B-B14F-4D97-AF65-F5344CB8AC3E}">
        <p14:creationId xmlns:p14="http://schemas.microsoft.com/office/powerpoint/2010/main" val="385959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4CB54-0FE5-F156-7EE0-5D39944F6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B3473-0601-8F95-E149-83E2403E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1968" y="6168282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6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2DC173A-9231-883E-2F49-C1F12260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450" y="0"/>
            <a:ext cx="9731517" cy="1325563"/>
          </a:xfrm>
          <a:solidFill>
            <a:schemeClr val="bg2"/>
          </a:solidFill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After Data cleaning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77572AE-8B50-0C55-6BD9-EB7A6A59C68C}"/>
              </a:ext>
            </a:extLst>
          </p:cNvPr>
          <p:cNvSpPr txBox="1">
            <a:spLocks/>
          </p:cNvSpPr>
          <p:nvPr/>
        </p:nvSpPr>
        <p:spPr bwMode="white">
          <a:xfrm>
            <a:off x="403761" y="1985140"/>
            <a:ext cx="11335157" cy="4756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FEEE8-46A7-CBEF-F27A-198F13BA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50" y="1325563"/>
            <a:ext cx="9731517" cy="482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6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1C3D1-9043-29DA-E9B5-3BD687B4F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74047-D77B-AA24-B50C-EA1131B6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7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00F4942-9E03-302E-5109-8BF09078261C}"/>
              </a:ext>
            </a:extLst>
          </p:cNvPr>
          <p:cNvSpPr txBox="1">
            <a:spLocks/>
          </p:cNvSpPr>
          <p:nvPr/>
        </p:nvSpPr>
        <p:spPr>
          <a:xfrm>
            <a:off x="550347" y="-14708"/>
            <a:ext cx="10419873" cy="895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Exploratory Data Analysis</a:t>
            </a:r>
            <a:endParaRPr lang="en-US" sz="4800" b="1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05D73BD-6DA7-9F15-4180-BFF0C8DD6572}"/>
              </a:ext>
            </a:extLst>
          </p:cNvPr>
          <p:cNvSpPr txBox="1">
            <a:spLocks/>
          </p:cNvSpPr>
          <p:nvPr/>
        </p:nvSpPr>
        <p:spPr>
          <a:xfrm>
            <a:off x="234778" y="1168247"/>
            <a:ext cx="3215835" cy="2810629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800" b="1" cap="none" dirty="0"/>
              <a:t>Country Categorical :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altLang="en-US" sz="1800" b="1" cap="none" dirty="0"/>
          </a:p>
          <a:p>
            <a:pPr marL="285750" lvl="0" indent="-285750" eaLnBrk="0" fontAlgn="base" hangingPunct="0">
              <a:lnSpc>
                <a:spcPct val="10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Majority of Unicorn startup companies are overwhelmingly from united states. Follow behind are China, India countries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3E4952-B930-6CD2-B720-556E061B6BE3}"/>
              </a:ext>
            </a:extLst>
          </p:cNvPr>
          <p:cNvSpPr txBox="1">
            <a:spLocks/>
          </p:cNvSpPr>
          <p:nvPr/>
        </p:nvSpPr>
        <p:spPr bwMode="white">
          <a:xfrm>
            <a:off x="2051303" y="4658060"/>
            <a:ext cx="8066473" cy="4105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054BA-90AF-33C2-5624-3A1CC8CE8C7F}"/>
              </a:ext>
            </a:extLst>
          </p:cNvPr>
          <p:cNvSpPr txBox="1"/>
          <p:nvPr/>
        </p:nvSpPr>
        <p:spPr>
          <a:xfrm>
            <a:off x="6875690" y="312718"/>
            <a:ext cx="4641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- Visualization &amp; Findings</a:t>
            </a:r>
            <a:endParaRPr lang="en-US" sz="32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9510B79-F5EC-B890-D38E-177D54FA4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96" y="3681548"/>
            <a:ext cx="40627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60888-1F04-7630-BC0C-E81926CF8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73" y="1185036"/>
            <a:ext cx="7451713" cy="4145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D9DC12-543C-90DF-E31E-2FDCB637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373" y="5415937"/>
            <a:ext cx="6092100" cy="112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0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5E0F-FA26-1F89-8BF3-69476AE61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E35D7-9454-7460-311F-2A71CBB7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217" y="6180157"/>
            <a:ext cx="771089" cy="365125"/>
          </a:xfrm>
        </p:spPr>
        <p:txBody>
          <a:bodyPr/>
          <a:lstStyle/>
          <a:p>
            <a:fld id="{82EE24B5-652C-4DB5-B7C3-B5BBEC1280B1}" type="slidenum">
              <a:rPr lang="en-US" b="1" smtClean="0"/>
              <a:t>8</a:t>
            </a:fld>
            <a:endParaRPr lang="en-US" b="1"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11BAD0D-30F7-E50D-D314-C4D7C03784D6}"/>
              </a:ext>
            </a:extLst>
          </p:cNvPr>
          <p:cNvSpPr txBox="1">
            <a:spLocks/>
          </p:cNvSpPr>
          <p:nvPr/>
        </p:nvSpPr>
        <p:spPr>
          <a:xfrm>
            <a:off x="628344" y="-102351"/>
            <a:ext cx="10419873" cy="8954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Exploratory Data Analysis</a:t>
            </a:r>
            <a:endParaRPr lang="en-US" sz="4800" b="1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3985838-576A-0AD9-A912-C81BE3814071}"/>
              </a:ext>
            </a:extLst>
          </p:cNvPr>
          <p:cNvSpPr txBox="1">
            <a:spLocks/>
          </p:cNvSpPr>
          <p:nvPr/>
        </p:nvSpPr>
        <p:spPr>
          <a:xfrm>
            <a:off x="845789" y="897493"/>
            <a:ext cx="10477500" cy="1576551"/>
          </a:xfrm>
          <a:prstGeom prst="rect">
            <a:avLst/>
          </a:prstGeom>
          <a:solidFill>
            <a:schemeClr val="bg2">
              <a:alpha val="3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1600" b="1" dirty="0"/>
              <a:t>Categorical features: </a:t>
            </a:r>
          </a:p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endParaRPr lang="en-US" sz="1600" b="1" dirty="0"/>
          </a:p>
          <a:p>
            <a:pPr marL="285750" lvl="0" indent="-285750" eaLnBrk="0" fontAlgn="base" hangingPunct="0">
              <a:lnSpc>
                <a:spcPct val="10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By industry: prominent startups from fintech, internet software &amp; services and e-commerce &amp; direct-to-consumer</a:t>
            </a:r>
          </a:p>
          <a:p>
            <a:pPr marL="285750" lvl="0" indent="-285750" eaLnBrk="0" fontAlgn="base" hangingPunct="0">
              <a:lnSpc>
                <a:spcPct val="10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sz="1600" b="1" dirty="0"/>
              <a:t>By year joined (receive funding): 2021 recorded more than 500 startups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441B8B9-7F35-BE1E-3417-F935B00F36DA}"/>
              </a:ext>
            </a:extLst>
          </p:cNvPr>
          <p:cNvSpPr txBox="1">
            <a:spLocks/>
          </p:cNvSpPr>
          <p:nvPr/>
        </p:nvSpPr>
        <p:spPr bwMode="white">
          <a:xfrm>
            <a:off x="2051303" y="4658060"/>
            <a:ext cx="8066473" cy="41059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DB3055-5D5D-6712-64B8-6615F876945C}"/>
              </a:ext>
            </a:extLst>
          </p:cNvPr>
          <p:cNvSpPr txBox="1"/>
          <p:nvPr/>
        </p:nvSpPr>
        <p:spPr>
          <a:xfrm>
            <a:off x="6681893" y="166087"/>
            <a:ext cx="46413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- Visualization &amp; Findings</a:t>
            </a:r>
            <a:endParaRPr lang="en-US" sz="3200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2FDB279-0739-4D49-5915-6FE437C3A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96" y="3681548"/>
            <a:ext cx="40627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1D635-6AAD-4108-C418-67986322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03" y="2668311"/>
            <a:ext cx="6750298" cy="2466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F5C099-7D73-B57E-F2DD-BAD512BAC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854" y="2673269"/>
            <a:ext cx="4500568" cy="24614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F529FA-7DF3-6B0C-FDE5-447AACB1B3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854" y="5154766"/>
            <a:ext cx="4500568" cy="1244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C6B4C3-AA9E-52D7-91C4-4CE0886EF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04" y="5154766"/>
            <a:ext cx="6750298" cy="124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1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D289C-5228-1CB6-EA78-777F5CAA0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>
            <a:extLst>
              <a:ext uri="{FF2B5EF4-FFF2-40B4-BE49-F238E27FC236}">
                <a16:creationId xmlns:a16="http://schemas.microsoft.com/office/drawing/2014/main" id="{A725256B-14D4-4D13-99C3-67DB4DB08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3B162F2-B930-47F6-A9DC-B50E36454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6D0E7CA2-3FE6-4654-9900-A471C131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5AD5E0D-76E5-49B6-BC6B-0E05F9F60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C9EF950-31D2-48DF-ACA2-E34AD353D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DE78A160-3564-432F-B8BC-5656867D3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476DB23F-8033-45F5-9922-F7858DA4F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4069CC88-3CCB-4F31-9416-7C8B4AFB0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4AEDE138-84AE-45BA-BCE8-0F9F2E3CE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81F00943-F4AD-44CD-B70E-46DA96894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4BE68431-6001-4AB1-BC5C-E94999B20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967C9189-F86F-4CE3-8D31-D23227B59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B2449D7-EFEF-475B-A5C0-A40D374A3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34D92C4F-DD4F-4D85-8BC6-FCE6AB5A6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A4AAAF9D-16BC-4DA1-A813-FC37F182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83BF3428-5CAD-4606-8F85-07BE0D1D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53DFE6DE-47E4-4F4B-8A42-AD863AADC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28F69E0A-4B2A-436B-AD31-98BA8354B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C509CD92-F0C1-48BB-BF1A-63522FDC1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3A98D60C-77A4-42AF-B86D-48F7C9AB1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56DCCB48-D8A9-40A6-B68C-43A35C0E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133E4DA3-90B9-416E-A5CE-D9C5661A2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AE3DA917-3C00-46A1-8D21-F61A371B6C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96B1C7DA-E795-4A0B-8924-D205BD6C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FEBAF99F-3686-45F0-8401-882C3ABC1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58211079-9C36-4253-852F-95B3ABA2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1FE74215-6F2F-4A03-9CC7-523029CD6E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4476ED71-2A5C-4F27-9FFB-F1E6B5129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8267D7F5-A20A-4609-B63A-62ED63F84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E6AFB22C-4FCF-45A6-BF31-9540A6F34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33">
              <a:extLst>
                <a:ext uri="{FF2B5EF4-FFF2-40B4-BE49-F238E27FC236}">
                  <a16:creationId xmlns:a16="http://schemas.microsoft.com/office/drawing/2014/main" id="{DB317745-3841-4AD5-8FC4-511A5D10F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D3BA348-0C90-4EE6-A16C-D17E90187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B3FAA4DB-6C54-4C44-8BBF-AE205CE59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097CA9F8-5865-4D17-A051-172DDDD89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2C296192-B697-47A2-AC95-FC8641268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9C9AD537-B004-4991-9A8B-ECF72AF63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9DF274C3-D204-4FB8-9209-BDB30F99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4909F4FF-54C5-43F7-8753-91D003503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5FE19BB2-6FAC-4FF4-BE92-30D8A3C02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C52D5DC1-58EE-4153-825A-B09C698C3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3">
              <a:extLst>
                <a:ext uri="{FF2B5EF4-FFF2-40B4-BE49-F238E27FC236}">
                  <a16:creationId xmlns:a16="http://schemas.microsoft.com/office/drawing/2014/main" id="{81A663EF-73E5-477B-91AD-18FA889D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B4DBBF7D-8C34-4013-A287-BFEC0003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45">
              <a:extLst>
                <a:ext uri="{FF2B5EF4-FFF2-40B4-BE49-F238E27FC236}">
                  <a16:creationId xmlns:a16="http://schemas.microsoft.com/office/drawing/2014/main" id="{5EDAC163-083A-4AEE-80D6-E9774E160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F898E171-D099-48A5-B01A-D8CC6DED22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AB23D959-BC81-4FD8-BED8-3AB7910673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64CA4034-86BB-4E4B-8BDE-F144EFD66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8D8C2377-2A01-46E3-B448-BC68296A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0">
              <a:extLst>
                <a:ext uri="{FF2B5EF4-FFF2-40B4-BE49-F238E27FC236}">
                  <a16:creationId xmlns:a16="http://schemas.microsoft.com/office/drawing/2014/main" id="{9C241A62-FC0D-442C-848E-2CE07E78F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1">
              <a:extLst>
                <a:ext uri="{FF2B5EF4-FFF2-40B4-BE49-F238E27FC236}">
                  <a16:creationId xmlns:a16="http://schemas.microsoft.com/office/drawing/2014/main" id="{3ACC34B9-6FA5-4877-B540-29C8C4A67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2">
              <a:extLst>
                <a:ext uri="{FF2B5EF4-FFF2-40B4-BE49-F238E27FC236}">
                  <a16:creationId xmlns:a16="http://schemas.microsoft.com/office/drawing/2014/main" id="{D362703C-25CE-49F8-806C-8BFE4068C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3">
              <a:extLst>
                <a:ext uri="{FF2B5EF4-FFF2-40B4-BE49-F238E27FC236}">
                  <a16:creationId xmlns:a16="http://schemas.microsoft.com/office/drawing/2014/main" id="{B0EF9A27-4999-40AE-BA08-70C3BBE18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4">
              <a:extLst>
                <a:ext uri="{FF2B5EF4-FFF2-40B4-BE49-F238E27FC236}">
                  <a16:creationId xmlns:a16="http://schemas.microsoft.com/office/drawing/2014/main" id="{D715A6D3-544B-4B12-9841-5A1F6B33E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5">
              <a:extLst>
                <a:ext uri="{FF2B5EF4-FFF2-40B4-BE49-F238E27FC236}">
                  <a16:creationId xmlns:a16="http://schemas.microsoft.com/office/drawing/2014/main" id="{82B48662-B68D-4BC7-B8D2-23826AB86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56">
              <a:extLst>
                <a:ext uri="{FF2B5EF4-FFF2-40B4-BE49-F238E27FC236}">
                  <a16:creationId xmlns:a16="http://schemas.microsoft.com/office/drawing/2014/main" id="{D2EEDA5F-E97D-4265-9E81-DF0976EC7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57">
              <a:extLst>
                <a:ext uri="{FF2B5EF4-FFF2-40B4-BE49-F238E27FC236}">
                  <a16:creationId xmlns:a16="http://schemas.microsoft.com/office/drawing/2014/main" id="{BC1768C4-E2D0-481F-A3B9-7A5EAE2C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58">
              <a:extLst>
                <a:ext uri="{FF2B5EF4-FFF2-40B4-BE49-F238E27FC236}">
                  <a16:creationId xmlns:a16="http://schemas.microsoft.com/office/drawing/2014/main" id="{39321CDD-4745-45CC-9FCC-64B8C1D9E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9E5A048A-9F69-E8E3-C224-C8E6660D045E}"/>
              </a:ext>
            </a:extLst>
          </p:cNvPr>
          <p:cNvSpPr txBox="1">
            <a:spLocks/>
          </p:cNvSpPr>
          <p:nvPr/>
        </p:nvSpPr>
        <p:spPr>
          <a:xfrm>
            <a:off x="1681163" y="-503856"/>
            <a:ext cx="8791575" cy="1301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/>
              <a:t>Exploratory Data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8CF37-8912-34C8-A607-76FCD177A812}"/>
              </a:ext>
            </a:extLst>
          </p:cNvPr>
          <p:cNvSpPr txBox="1"/>
          <p:nvPr/>
        </p:nvSpPr>
        <p:spPr>
          <a:xfrm>
            <a:off x="1976438" y="636588"/>
            <a:ext cx="8791575" cy="865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2000" b="1" cap="all" dirty="0"/>
              <a:t>- Visualization &amp; Findings</a:t>
            </a:r>
            <a:endParaRPr lang="en-US" sz="2000" cap="all" dirty="0"/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CAC3DE4A-C09A-9541-14DA-A207D7BF5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1291239"/>
            <a:ext cx="5207364" cy="45434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A0F2CF-2BE6-5435-74C2-BEE0D9ABA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b="1" smtClean="0"/>
              <a:pPr>
                <a:spcAft>
                  <a:spcPts val="600"/>
                </a:spcAft>
              </a:pPr>
              <a:t>9</a:t>
            </a:fld>
            <a:endParaRPr lang="en-US" b="1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02AD861-F430-566B-20AB-093C715F8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96" y="3681548"/>
            <a:ext cx="406278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7DEB6-8C4E-63B2-56D8-9B1DD63B5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005" y="1308996"/>
            <a:ext cx="6564607" cy="2333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Star: 4 Points 17">
            <a:extLst>
              <a:ext uri="{FF2B5EF4-FFF2-40B4-BE49-F238E27FC236}">
                <a16:creationId xmlns:a16="http://schemas.microsoft.com/office/drawing/2014/main" id="{65843221-C3D5-C17D-DB78-7DCBCCFA0596}"/>
              </a:ext>
            </a:extLst>
          </p:cNvPr>
          <p:cNvSpPr/>
          <p:nvPr/>
        </p:nvSpPr>
        <p:spPr>
          <a:xfrm>
            <a:off x="2122740" y="4731823"/>
            <a:ext cx="392456" cy="439948"/>
          </a:xfrm>
          <a:prstGeom prst="star4">
            <a:avLst/>
          </a:prstGeom>
          <a:ln>
            <a:solidFill>
              <a:srgbClr val="0E7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tar: 4 Points 73">
            <a:extLst>
              <a:ext uri="{FF2B5EF4-FFF2-40B4-BE49-F238E27FC236}">
                <a16:creationId xmlns:a16="http://schemas.microsoft.com/office/drawing/2014/main" id="{9DEC9A2C-1A43-BE92-D4C7-52A2A6C81272}"/>
              </a:ext>
            </a:extLst>
          </p:cNvPr>
          <p:cNvSpPr/>
          <p:nvPr/>
        </p:nvSpPr>
        <p:spPr>
          <a:xfrm>
            <a:off x="514352" y="2258103"/>
            <a:ext cx="304798" cy="400109"/>
          </a:xfrm>
          <a:prstGeom prst="star4">
            <a:avLst/>
          </a:prstGeom>
          <a:ln>
            <a:solidFill>
              <a:srgbClr val="0E7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Star: 4 Points 75">
            <a:extLst>
              <a:ext uri="{FF2B5EF4-FFF2-40B4-BE49-F238E27FC236}">
                <a16:creationId xmlns:a16="http://schemas.microsoft.com/office/drawing/2014/main" id="{ECFFBC41-D9E0-3D70-A392-352CC0CB49D9}"/>
              </a:ext>
            </a:extLst>
          </p:cNvPr>
          <p:cNvSpPr/>
          <p:nvPr/>
        </p:nvSpPr>
        <p:spPr>
          <a:xfrm>
            <a:off x="522540" y="4788756"/>
            <a:ext cx="268036" cy="400110"/>
          </a:xfrm>
          <a:prstGeom prst="star4">
            <a:avLst/>
          </a:prstGeom>
          <a:ln>
            <a:solidFill>
              <a:srgbClr val="0E7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Star: 4 Points 133">
            <a:extLst>
              <a:ext uri="{FF2B5EF4-FFF2-40B4-BE49-F238E27FC236}">
                <a16:creationId xmlns:a16="http://schemas.microsoft.com/office/drawing/2014/main" id="{CC7AEB9D-168E-403D-D38C-042A7EB227DD}"/>
              </a:ext>
            </a:extLst>
          </p:cNvPr>
          <p:cNvSpPr/>
          <p:nvPr/>
        </p:nvSpPr>
        <p:spPr>
          <a:xfrm>
            <a:off x="2185988" y="3971680"/>
            <a:ext cx="313140" cy="373393"/>
          </a:xfrm>
          <a:prstGeom prst="star4">
            <a:avLst/>
          </a:prstGeom>
          <a:ln>
            <a:solidFill>
              <a:srgbClr val="0E7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F3DD683B-60D9-DAD8-DD43-8CA50DC2A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066" y="4006198"/>
            <a:ext cx="5875936" cy="150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86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2975</TotalTime>
  <Words>2306</Words>
  <Application>Microsoft Office PowerPoint</Application>
  <PresentationFormat>Widescreen</PresentationFormat>
  <Paragraphs>488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menlo</vt:lpstr>
      <vt:lpstr>system-ui</vt:lpstr>
      <vt:lpstr>Tw Cen MT</vt:lpstr>
      <vt:lpstr>Wingdings</vt:lpstr>
      <vt:lpstr>Circuit</vt:lpstr>
      <vt:lpstr>Capstone ai &amp; machine learning developer project 5: rick chua kee siong</vt:lpstr>
      <vt:lpstr>Capstone ai &amp; machine learning developer project 5: rick chua kee siong</vt:lpstr>
      <vt:lpstr>Steps:</vt:lpstr>
      <vt:lpstr>Data Preparation Inspection</vt:lpstr>
      <vt:lpstr>Data cleaning</vt:lpstr>
      <vt:lpstr>After 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1. Logistic Regression Model 2. Support Vector Machine (SVM) Model 3. Random Forest Regressor 4. LightGBM Classifier Model 5. Gradient Boosting Regressor (Scikit-learn) 6. XGBoost Classifier Regressor 7. CatBoost Classifier Model 8. Gradient Boosting Classifier (Scikit-learn) Model 9. AdaBoost Classifier Model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Rick Chua</dc:creator>
  <cp:lastModifiedBy>Rick Chua</cp:lastModifiedBy>
  <cp:revision>313</cp:revision>
  <dcterms:created xsi:type="dcterms:W3CDTF">2025-07-18T15:08:13Z</dcterms:created>
  <dcterms:modified xsi:type="dcterms:W3CDTF">2025-07-26T12:10:25Z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